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9" r:id="rId2"/>
    <p:sldId id="257" r:id="rId3"/>
    <p:sldId id="503" r:id="rId4"/>
    <p:sldId id="256" r:id="rId5"/>
    <p:sldId id="487" r:id="rId6"/>
    <p:sldId id="491" r:id="rId7"/>
    <p:sldId id="504" r:id="rId8"/>
    <p:sldId id="280" r:id="rId9"/>
    <p:sldId id="506" r:id="rId10"/>
    <p:sldId id="505" r:id="rId11"/>
    <p:sldId id="492" r:id="rId12"/>
    <p:sldId id="299" r:id="rId13"/>
    <p:sldId id="496" r:id="rId14"/>
    <p:sldId id="497" r:id="rId15"/>
    <p:sldId id="501" r:id="rId16"/>
    <p:sldId id="498" r:id="rId17"/>
    <p:sldId id="499" r:id="rId18"/>
    <p:sldId id="50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77F42-8F8F-40BD-B2AF-66A8B2EE8DCC}" type="datetimeFigureOut">
              <a:rPr lang="en-US" smtClean="0"/>
              <a:t>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9C44CB-1647-4906-92FA-CD637CA11064}" type="slidenum">
              <a:rPr lang="en-US" smtClean="0"/>
              <a:t>‹#›</a:t>
            </a:fld>
            <a:endParaRPr lang="en-US"/>
          </a:p>
        </p:txBody>
      </p:sp>
    </p:spTree>
    <p:extLst>
      <p:ext uri="{BB962C8B-B14F-4D97-AF65-F5344CB8AC3E}">
        <p14:creationId xmlns:p14="http://schemas.microsoft.com/office/powerpoint/2010/main" val="3993857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arial" panose="020B0604020202020204" pitchFamily="34" charset="0"/>
              </a:rPr>
              <a:t>A material with </a:t>
            </a:r>
            <a:r>
              <a:rPr lang="en-US" b="1" i="0" dirty="0">
                <a:solidFill>
                  <a:srgbClr val="202124"/>
                </a:solidFill>
                <a:effectLst/>
                <a:latin typeface="arial" panose="020B0604020202020204" pitchFamily="34" charset="0"/>
              </a:rPr>
              <a:t>high permittivity polarizes more in response to an applied electric field than</a:t>
            </a:r>
            <a:r>
              <a:rPr lang="en-US" b="0" i="0" dirty="0">
                <a:solidFill>
                  <a:srgbClr val="202124"/>
                </a:solidFill>
                <a:effectLst/>
                <a:latin typeface="arial" panose="020B0604020202020204" pitchFamily="34" charset="0"/>
              </a:rPr>
              <a:t> a material with low permittivity, thereby storing more energy in the material. </a:t>
            </a:r>
            <a:endParaRPr lang="en-US" dirty="0"/>
          </a:p>
        </p:txBody>
      </p:sp>
      <p:sp>
        <p:nvSpPr>
          <p:cNvPr id="4" name="Slide Number Placeholder 3"/>
          <p:cNvSpPr>
            <a:spLocks noGrp="1"/>
          </p:cNvSpPr>
          <p:nvPr>
            <p:ph type="sldNum" sz="quarter" idx="5"/>
          </p:nvPr>
        </p:nvSpPr>
        <p:spPr/>
        <p:txBody>
          <a:bodyPr/>
          <a:lstStyle/>
          <a:p>
            <a:fld id="{249C44CB-1647-4906-92FA-CD637CA11064}" type="slidenum">
              <a:rPr lang="en-US" smtClean="0"/>
              <a:t>12</a:t>
            </a:fld>
            <a:endParaRPr lang="en-US"/>
          </a:p>
        </p:txBody>
      </p:sp>
    </p:spTree>
    <p:extLst>
      <p:ext uri="{BB962C8B-B14F-4D97-AF65-F5344CB8AC3E}">
        <p14:creationId xmlns:p14="http://schemas.microsoft.com/office/powerpoint/2010/main" val="2232318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2338-A752-4698-9474-0112CDDFC7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555EBB-B1B7-4049-8623-AD3C33DAD8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784C44-5BFE-4B1D-A37B-A5729426AAAA}"/>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1A6F561D-9D09-4AC8-A381-BD7A576699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B29FA0-A22F-489E-A3CD-67D0970FBFCF}"/>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326042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C6440-4524-4951-9C17-B5FBA82B230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86DB0E-938A-4F10-B285-EAB9B14D31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222C1F3-39C1-464D-88DF-B52493D7A813}"/>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11E43FB5-7509-4CC4-893B-CB5F0A4513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BC026A-2CB3-4A5E-AD6F-E6B4211FBA23}"/>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2171922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DE5A81-24BC-4184-B3AB-428AFD3B40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4A01036-04AE-41C9-BB4A-A894270A14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7EC8F8-9D12-44C6-BD61-F651FADF9FBF}"/>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E91EED06-30FA-4331-AAB5-0530E8C410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3F1907-87F0-4C5A-9029-3E8959D1C7C1}"/>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230955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1D71A-E46F-4D0F-8B6A-406F758783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425BBE-A414-410B-890F-4451567F6E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8FA9ED-FB2B-4BFA-8CFE-8DD15C2496AC}"/>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193D9FC1-4551-4796-8ABE-D9BB29A323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0123F2-E837-47BA-9BF2-FA531B2A2ED6}"/>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4404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B0BAD-2A55-49E7-948A-23B03964C7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B43F05C-E786-4608-B591-FCEA00D9B3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815E5E-726E-49EB-AB7A-ACF70331DFBA}"/>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281C0EC3-590C-4AD5-BF12-DC7349404D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C7EFF8-A583-44BC-B55E-82DCE4D2135E}"/>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307770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A7AEB-4B19-456A-BD7C-494BC9D86E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5BCC1B-FA9C-4E82-A819-1616068CDA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24C54B9-7CA5-425C-8E39-CF4391A875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F260600-102A-4435-A3E2-73E374394CDD}"/>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6" name="Footer Placeholder 5">
            <a:extLst>
              <a:ext uri="{FF2B5EF4-FFF2-40B4-BE49-F238E27FC236}">
                <a16:creationId xmlns:a16="http://schemas.microsoft.com/office/drawing/2014/main" id="{231AE095-4609-4AEF-B305-4D41634C61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4FAC84-C54B-4814-83E5-BC209495A525}"/>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144637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C5CF-7371-471C-A601-29FFBE8DC53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3F3D8ED-B11C-4696-A421-ACAEC72C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AD8B53-D40C-4091-B266-810219F10A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30493A-58D5-43CB-95AA-2AFE13DCF2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F95302-4E6F-4C91-AD3E-18735653CE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4D28C6D-1EF3-4DCB-81C9-923B84AC61A0}"/>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8" name="Footer Placeholder 7">
            <a:extLst>
              <a:ext uri="{FF2B5EF4-FFF2-40B4-BE49-F238E27FC236}">
                <a16:creationId xmlns:a16="http://schemas.microsoft.com/office/drawing/2014/main" id="{6F375AFD-7A6F-4001-BE13-3ABA1826138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AD14A27-E65A-49B0-A73A-B890B9831F07}"/>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241868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D3D0F-D5D4-4A1C-BFDB-5785AE8B9C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F2DA337-183F-4F57-99B7-4D70089400DF}"/>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4" name="Footer Placeholder 3">
            <a:extLst>
              <a:ext uri="{FF2B5EF4-FFF2-40B4-BE49-F238E27FC236}">
                <a16:creationId xmlns:a16="http://schemas.microsoft.com/office/drawing/2014/main" id="{F4D03739-D4FD-4746-ABE8-9B948110DD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78BC22-C7E0-40B2-BF0F-49AF0B39EC9C}"/>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149641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101EB-2ADC-4C2E-8D98-F560851FB851}"/>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3" name="Footer Placeholder 2">
            <a:extLst>
              <a:ext uri="{FF2B5EF4-FFF2-40B4-BE49-F238E27FC236}">
                <a16:creationId xmlns:a16="http://schemas.microsoft.com/office/drawing/2014/main" id="{0D3160A3-61E9-4ACD-B90B-5F67B86991F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64BB358-8BD8-4766-BFE1-8983BB6871F1}"/>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1731664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739A-3BFF-477C-AFB1-99A29B013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A1F695B-39DB-4AB2-9FB3-D86CAB773F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EFF0022-7419-486C-8DE9-2FAE8420E9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BE26D-5FDF-4893-9D6C-BF31072FA7F8}"/>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6" name="Footer Placeholder 5">
            <a:extLst>
              <a:ext uri="{FF2B5EF4-FFF2-40B4-BE49-F238E27FC236}">
                <a16:creationId xmlns:a16="http://schemas.microsoft.com/office/drawing/2014/main" id="{F0449D84-D1E2-4D98-8ED6-97BCBE0AA4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F5672E-5AC4-4C7F-8180-DBF170F607DF}"/>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173835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50FD4-E5C0-4C57-B8C6-6CFB3921E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3662301-3E1E-4C6B-8A64-4F7B54570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255B82B-892A-48C5-B2B2-B0FF7D419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48223-BA37-46A4-8CD0-81D38EF99143}"/>
              </a:ext>
            </a:extLst>
          </p:cNvPr>
          <p:cNvSpPr>
            <a:spLocks noGrp="1"/>
          </p:cNvSpPr>
          <p:nvPr>
            <p:ph type="dt" sz="half" idx="10"/>
          </p:nvPr>
        </p:nvSpPr>
        <p:spPr/>
        <p:txBody>
          <a:bodyPr/>
          <a:lstStyle/>
          <a:p>
            <a:fld id="{11843B7F-8B6A-4D1B-8AE0-8612EC16B13F}" type="datetimeFigureOut">
              <a:rPr lang="en-GB" smtClean="0"/>
              <a:t>30/01/2022</a:t>
            </a:fld>
            <a:endParaRPr lang="en-GB"/>
          </a:p>
        </p:txBody>
      </p:sp>
      <p:sp>
        <p:nvSpPr>
          <p:cNvPr id="6" name="Footer Placeholder 5">
            <a:extLst>
              <a:ext uri="{FF2B5EF4-FFF2-40B4-BE49-F238E27FC236}">
                <a16:creationId xmlns:a16="http://schemas.microsoft.com/office/drawing/2014/main" id="{40862640-95D0-477C-A762-2EAF0EA557C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107C1E-B770-4656-B197-8E706915D782}"/>
              </a:ext>
            </a:extLst>
          </p:cNvPr>
          <p:cNvSpPr>
            <a:spLocks noGrp="1"/>
          </p:cNvSpPr>
          <p:nvPr>
            <p:ph type="sldNum" sz="quarter" idx="12"/>
          </p:nvPr>
        </p:nvSpPr>
        <p:spPr/>
        <p:txBody>
          <a:bodyPr/>
          <a:lstStyle/>
          <a:p>
            <a:fld id="{A1B5E8A7-5B13-4D30-AAEC-B9234DB2CC57}" type="slidenum">
              <a:rPr lang="en-GB" smtClean="0"/>
              <a:t>‹#›</a:t>
            </a:fld>
            <a:endParaRPr lang="en-GB"/>
          </a:p>
        </p:txBody>
      </p:sp>
    </p:spTree>
    <p:extLst>
      <p:ext uri="{BB962C8B-B14F-4D97-AF65-F5344CB8AC3E}">
        <p14:creationId xmlns:p14="http://schemas.microsoft.com/office/powerpoint/2010/main" val="344766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988C37-9E65-41CA-A7B5-BD9FE9A65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36FBE82-676F-44BA-82CE-B81DFCC3B4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C8AD12-D7EA-4362-BD98-FCA68CC46E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43B7F-8B6A-4D1B-8AE0-8612EC16B13F}" type="datetimeFigureOut">
              <a:rPr lang="en-GB" smtClean="0"/>
              <a:t>30/01/2022</a:t>
            </a:fld>
            <a:endParaRPr lang="en-GB"/>
          </a:p>
        </p:txBody>
      </p:sp>
      <p:sp>
        <p:nvSpPr>
          <p:cNvPr id="5" name="Footer Placeholder 4">
            <a:extLst>
              <a:ext uri="{FF2B5EF4-FFF2-40B4-BE49-F238E27FC236}">
                <a16:creationId xmlns:a16="http://schemas.microsoft.com/office/drawing/2014/main" id="{0B553499-DC64-4067-8FCB-99D53F8776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2FE0778-337D-45CE-A4E7-70A56A300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5E8A7-5B13-4D30-AAEC-B9234DB2CC57}" type="slidenum">
              <a:rPr lang="en-GB" smtClean="0"/>
              <a:t>‹#›</a:t>
            </a:fld>
            <a:endParaRPr lang="en-GB"/>
          </a:p>
        </p:txBody>
      </p:sp>
    </p:spTree>
    <p:extLst>
      <p:ext uri="{BB962C8B-B14F-4D97-AF65-F5344CB8AC3E}">
        <p14:creationId xmlns:p14="http://schemas.microsoft.com/office/powerpoint/2010/main" val="354046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image" Target="../media/image20.jp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1.xml" /><Relationship Id="rId1" Type="http://schemas.openxmlformats.org/officeDocument/2006/relationships/slideLayout" Target="../slideLayouts/slideLayout7.xml" /><Relationship Id="rId4" Type="http://schemas.openxmlformats.org/officeDocument/2006/relationships/image" Target="../media/image29.png" /></Relationships>
</file>

<file path=ppt/slides/_rels/slide13.xml.rels><?xml version="1.0" encoding="UTF-8" standalone="yes"?>
<Relationships xmlns="http://schemas.openxmlformats.org/package/2006/relationships"><Relationship Id="rId3" Type="http://schemas.openxmlformats.org/officeDocument/2006/relationships/image" Target="../media/image23.png" /><Relationship Id="rId7" Type="http://schemas.openxmlformats.org/officeDocument/2006/relationships/image" Target="../media/image35.png" /><Relationship Id="rId2" Type="http://schemas.openxmlformats.org/officeDocument/2006/relationships/image" Target="../media/image22.png" /><Relationship Id="rId1" Type="http://schemas.openxmlformats.org/officeDocument/2006/relationships/slideLayout" Target="../slideLayouts/slideLayout7.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14.xml.rels><?xml version="1.0" encoding="UTF-8" standalone="yes"?>
<Relationships xmlns="http://schemas.openxmlformats.org/package/2006/relationships"><Relationship Id="rId3" Type="http://schemas.openxmlformats.org/officeDocument/2006/relationships/image" Target="../media/image24.png" /><Relationship Id="rId7" Type="http://schemas.openxmlformats.org/officeDocument/2006/relationships/image" Target="../media/image31.png" /><Relationship Id="rId2" Type="http://schemas.openxmlformats.org/officeDocument/2006/relationships/image" Target="../media/image330.png" /><Relationship Id="rId1" Type="http://schemas.openxmlformats.org/officeDocument/2006/relationships/slideLayout" Target="../slideLayouts/slideLayout7.xml" /><Relationship Id="rId6" Type="http://schemas.openxmlformats.org/officeDocument/2006/relationships/image" Target="../media/image30.png" /><Relationship Id="rId5" Type="http://schemas.openxmlformats.org/officeDocument/2006/relationships/image" Target="../media/image27.png" /><Relationship Id="rId4" Type="http://schemas.openxmlformats.org/officeDocument/2006/relationships/image" Target="../media/image26.png" /></Relationships>
</file>

<file path=ppt/slides/_rels/slide15.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42.png" /><Relationship Id="rId7" Type="http://schemas.openxmlformats.org/officeDocument/2006/relationships/image" Target="../media/image39.png" /><Relationship Id="rId2" Type="http://schemas.openxmlformats.org/officeDocument/2006/relationships/image" Target="../media/image34.png" /><Relationship Id="rId1" Type="http://schemas.openxmlformats.org/officeDocument/2006/relationships/slideLayout" Target="../slideLayouts/slideLayout7.xml" /><Relationship Id="rId6" Type="http://schemas.openxmlformats.org/officeDocument/2006/relationships/image" Target="../media/image38.png" /><Relationship Id="rId5" Type="http://schemas.openxmlformats.org/officeDocument/2006/relationships/image" Target="../media/image37.png" /><Relationship Id="rId4" Type="http://schemas.openxmlformats.org/officeDocument/2006/relationships/image" Target="../media/image36.png" /></Relationships>
</file>

<file path=ppt/slides/_rels/slide17.xml.rels><?xml version="1.0" encoding="UTF-8" standalone="yes"?>
<Relationships xmlns="http://schemas.openxmlformats.org/package/2006/relationships"><Relationship Id="rId8" Type="http://schemas.openxmlformats.org/officeDocument/2006/relationships/image" Target="../media/image53.png" /><Relationship Id="rId3" Type="http://schemas.openxmlformats.org/officeDocument/2006/relationships/image" Target="../media/image40.png" /><Relationship Id="rId7" Type="http://schemas.openxmlformats.org/officeDocument/2006/relationships/image" Target="../media/image52.png" /><Relationship Id="rId2" Type="http://schemas.openxmlformats.org/officeDocument/2006/relationships/image" Target="../media/image47.png" /><Relationship Id="rId1" Type="http://schemas.openxmlformats.org/officeDocument/2006/relationships/slideLayout" Target="../slideLayouts/slideLayout7.xml" /><Relationship Id="rId6" Type="http://schemas.openxmlformats.org/officeDocument/2006/relationships/image" Target="../media/image44.png" /><Relationship Id="rId5" Type="http://schemas.openxmlformats.org/officeDocument/2006/relationships/image" Target="../media/image43.png" /><Relationship Id="rId4" Type="http://schemas.openxmlformats.org/officeDocument/2006/relationships/image" Target="../media/image41.png" /><Relationship Id="rId9" Type="http://schemas.openxmlformats.org/officeDocument/2006/relationships/image" Target="../media/image34.png" /></Relationships>
</file>

<file path=ppt/slides/_rels/slide18.xml.rels><?xml version="1.0" encoding="UTF-8" standalone="yes"?>
<Relationships xmlns="http://schemas.openxmlformats.org/package/2006/relationships"><Relationship Id="rId3" Type="http://schemas.openxmlformats.org/officeDocument/2006/relationships/image" Target="../media/image45.png" /><Relationship Id="rId2" Type="http://schemas.openxmlformats.org/officeDocument/2006/relationships/image" Target="../media/image54.png" /><Relationship Id="rId1" Type="http://schemas.openxmlformats.org/officeDocument/2006/relationships/slideLayout" Target="../slideLayouts/slideLayout7.xml" /><Relationship Id="rId6" Type="http://schemas.openxmlformats.org/officeDocument/2006/relationships/image" Target="../media/image34.png" /><Relationship Id="rId5" Type="http://schemas.openxmlformats.org/officeDocument/2006/relationships/image" Target="../media/image57.png" /><Relationship Id="rId4" Type="http://schemas.openxmlformats.org/officeDocument/2006/relationships/image" Target="../media/image46.png"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Layout" Target="../slideLayouts/slideLayout7.xml" /><Relationship Id="rId5" Type="http://schemas.openxmlformats.org/officeDocument/2006/relationships/image" Target="../media/image5.png"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8" Type="http://schemas.openxmlformats.org/officeDocument/2006/relationships/image" Target="../media/image18.png" /><Relationship Id="rId3" Type="http://schemas.openxmlformats.org/officeDocument/2006/relationships/image" Target="../media/image130.png" /><Relationship Id="rId7" Type="http://schemas.openxmlformats.org/officeDocument/2006/relationships/image" Target="../media/image17.png" /><Relationship Id="rId2"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_rels/slide9.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4AA3B-D330-4E78-9DC3-8372F720AD9D}"/>
              </a:ext>
            </a:extLst>
          </p:cNvPr>
          <p:cNvSpPr txBox="1"/>
          <p:nvPr/>
        </p:nvSpPr>
        <p:spPr>
          <a:xfrm>
            <a:off x="630497" y="105013"/>
            <a:ext cx="7173044" cy="33239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0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Chapter </a:t>
            </a:r>
            <a:r>
              <a:rPr lang="en-GB" sz="7000" b="1" dirty="0">
                <a:solidFill>
                  <a:srgbClr val="C00000"/>
                </a:solidFill>
                <a:latin typeface="Times New Roman" panose="02020603050405020304" pitchFamily="18" charset="0"/>
                <a:cs typeface="Times New Roman" panose="02020603050405020304" pitchFamily="18" charset="0"/>
              </a:rPr>
              <a:t>Five</a:t>
            </a:r>
            <a:endParaRPr kumimoji="0" lang="en-GB" sz="70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a:p>
            <a:pPr algn="ctr"/>
            <a:r>
              <a:rPr lang="en-GB" sz="7000" b="1" dirty="0">
                <a:solidFill>
                  <a:srgbClr val="C00000"/>
                </a:solidFill>
                <a:latin typeface="Times New Roman" panose="02020603050405020304" pitchFamily="18" charset="0"/>
                <a:cs typeface="Times New Roman" panose="02020603050405020304" pitchFamily="18" charset="0"/>
              </a:rPr>
              <a:t>Capacitance</a:t>
            </a:r>
          </a:p>
          <a:p>
            <a:pPr algn="ctr"/>
            <a:r>
              <a:rPr lang="en-GB" sz="7000" b="1" dirty="0">
                <a:solidFill>
                  <a:prstClr val="black"/>
                </a:solidFill>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5A582A70-C4E9-4738-9557-645A822D4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911" y="2248895"/>
            <a:ext cx="6217920" cy="4609105"/>
          </a:xfrm>
          <a:prstGeom prst="rect">
            <a:avLst/>
          </a:prstGeom>
        </p:spPr>
      </p:pic>
    </p:spTree>
    <p:extLst>
      <p:ext uri="{BB962C8B-B14F-4D97-AF65-F5344CB8AC3E}">
        <p14:creationId xmlns:p14="http://schemas.microsoft.com/office/powerpoint/2010/main" val="329123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23CE4-F52D-4822-9ABA-7DC6342BD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466725"/>
            <a:ext cx="11182350" cy="5924550"/>
          </a:xfrm>
          <a:prstGeom prst="rect">
            <a:avLst/>
          </a:prstGeom>
        </p:spPr>
      </p:pic>
    </p:spTree>
    <p:extLst>
      <p:ext uri="{BB962C8B-B14F-4D97-AF65-F5344CB8AC3E}">
        <p14:creationId xmlns:p14="http://schemas.microsoft.com/office/powerpoint/2010/main" val="4162058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F7433F5-D637-4FF7-8006-CE9B8E8B2112}"/>
              </a:ext>
            </a:extLst>
          </p:cNvPr>
          <p:cNvSpPr/>
          <p:nvPr/>
        </p:nvSpPr>
        <p:spPr>
          <a:xfrm>
            <a:off x="0" y="-1420"/>
            <a:ext cx="6096000" cy="523220"/>
          </a:xfrm>
          <a:prstGeom prst="rect">
            <a:avLst/>
          </a:prstGeom>
        </p:spPr>
        <p:txBody>
          <a:bodyPr wrap="square">
            <a:spAutoFit/>
          </a:bodyPr>
          <a:lstStyle/>
          <a:p>
            <a:r>
              <a:rPr lang="en-GB" sz="2800" b="1" dirty="0">
                <a:latin typeface="Arial Rounded MT Bold" panose="020F0704030504030204" pitchFamily="34" charset="0"/>
              </a:rPr>
              <a:t>CAPACITOR WITH A DIELECTRIC</a:t>
            </a:r>
            <a:r>
              <a:rPr lang="en-GB" sz="2800" dirty="0">
                <a:latin typeface="Arial Rounded MT Bold" panose="020F0704030504030204" pitchFamily="34" charset="0"/>
              </a:rPr>
              <a:t> </a:t>
            </a:r>
          </a:p>
        </p:txBody>
      </p:sp>
      <p:sp>
        <p:nvSpPr>
          <p:cNvPr id="7" name="TextBox 6">
            <a:extLst>
              <a:ext uri="{FF2B5EF4-FFF2-40B4-BE49-F238E27FC236}">
                <a16:creationId xmlns:a16="http://schemas.microsoft.com/office/drawing/2014/main" id="{BAAE7000-BCBE-49F1-800F-B2BCCBEB2CAB}"/>
              </a:ext>
            </a:extLst>
          </p:cNvPr>
          <p:cNvSpPr txBox="1"/>
          <p:nvPr/>
        </p:nvSpPr>
        <p:spPr>
          <a:xfrm>
            <a:off x="79514" y="715608"/>
            <a:ext cx="5599990" cy="523220"/>
          </a:xfrm>
          <a:prstGeom prst="rect">
            <a:avLst/>
          </a:prstGeom>
          <a:noFill/>
        </p:spPr>
        <p:txBody>
          <a:bodyPr wrap="square" rtlCol="0">
            <a:spAutoFit/>
          </a:bodyPr>
          <a:lstStyle/>
          <a:p>
            <a:pPr marL="457200" indent="-457200">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Dielectric is insulating materials.   </a:t>
            </a:r>
          </a:p>
        </p:txBody>
      </p:sp>
      <p:sp>
        <p:nvSpPr>
          <p:cNvPr id="8" name="TextBox 7">
            <a:extLst>
              <a:ext uri="{FF2B5EF4-FFF2-40B4-BE49-F238E27FC236}">
                <a16:creationId xmlns:a16="http://schemas.microsoft.com/office/drawing/2014/main" id="{3E2425EB-15F6-4B54-A1C0-3C5B541660A4}"/>
              </a:ext>
            </a:extLst>
          </p:cNvPr>
          <p:cNvSpPr txBox="1"/>
          <p:nvPr/>
        </p:nvSpPr>
        <p:spPr>
          <a:xfrm>
            <a:off x="79514" y="1238828"/>
            <a:ext cx="12112486" cy="954107"/>
          </a:xfrm>
          <a:prstGeom prst="rect">
            <a:avLst/>
          </a:prstGeom>
          <a:noFill/>
        </p:spPr>
        <p:txBody>
          <a:bodyPr wrap="square" rtlCol="0">
            <a:spAutoFit/>
          </a:bodyPr>
          <a:lstStyle/>
          <a:p>
            <a:pPr marL="457200" indent="-457200">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IF we put dielectric between two plates, the capacitance will be increased by numerical factor </a:t>
            </a:r>
            <a:r>
              <a:rPr lang="el-GR" sz="2800" dirty="0">
                <a:latin typeface="Times New Roman" panose="02020603050405020304" pitchFamily="18" charset="0"/>
                <a:cs typeface="Times New Roman" panose="02020603050405020304" pitchFamily="18" charset="0"/>
              </a:rPr>
              <a:t>κ</a:t>
            </a:r>
            <a:r>
              <a:rPr lang="en-GB" sz="2800" dirty="0">
                <a:latin typeface="Times New Roman" panose="02020603050405020304" pitchFamily="18" charset="0"/>
                <a:cs typeface="Times New Roman" panose="02020603050405020304" pitchFamily="18" charset="0"/>
              </a:rPr>
              <a:t>, which is called </a:t>
            </a:r>
            <a:r>
              <a:rPr lang="en-GB" sz="2800" b="1" dirty="0">
                <a:latin typeface="Times New Roman" panose="02020603050405020304" pitchFamily="18" charset="0"/>
                <a:cs typeface="Times New Roman" panose="02020603050405020304" pitchFamily="18" charset="0"/>
              </a:rPr>
              <a:t>Dielectric constant</a:t>
            </a:r>
            <a:r>
              <a:rPr lang="en-GB" sz="280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674133B-6E57-4011-A892-FE7F0C554D16}"/>
                  </a:ext>
                </a:extLst>
              </p:cNvPr>
              <p:cNvSpPr txBox="1"/>
              <p:nvPr/>
            </p:nvSpPr>
            <p:spPr>
              <a:xfrm>
                <a:off x="4722575" y="2306526"/>
                <a:ext cx="19138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latin typeface="Cambria Math" panose="02040503050406030204" pitchFamily="18" charset="0"/>
                        </a:rPr>
                        <m:t>𝐶</m:t>
                      </m:r>
                      <m:r>
                        <a:rPr lang="en-GB" sz="3200" b="0" i="1" smtClean="0">
                          <a:latin typeface="Cambria Math" panose="02040503050406030204" pitchFamily="18" charset="0"/>
                        </a:rPr>
                        <m:t>=</m:t>
                      </m:r>
                      <m:r>
                        <a:rPr lang="en-GB" sz="3200" b="0" i="1" smtClean="0">
                          <a:latin typeface="Cambria Math" panose="02040503050406030204" pitchFamily="18" charset="0"/>
                          <a:ea typeface="Cambria Math" panose="02040503050406030204" pitchFamily="18" charset="0"/>
                        </a:rPr>
                        <m:t>𝜅</m:t>
                      </m:r>
                      <m:r>
                        <a:rPr lang="en-GB" sz="3200" b="0" i="1" smtClean="0">
                          <a:latin typeface="Cambria Math" panose="02040503050406030204" pitchFamily="18" charset="0"/>
                          <a:ea typeface="Cambria Math" panose="02040503050406030204" pitchFamily="18" charset="0"/>
                        </a:rPr>
                        <m:t> </m:t>
                      </m:r>
                      <m:sSub>
                        <m:sSubPr>
                          <m:ctrlPr>
                            <a:rPr lang="en-GB" sz="3200" b="0" i="1" smtClean="0">
                              <a:latin typeface="Cambria Math" panose="02040503050406030204" pitchFamily="18" charset="0"/>
                              <a:ea typeface="Cambria Math" panose="02040503050406030204" pitchFamily="18" charset="0"/>
                            </a:rPr>
                          </m:ctrlPr>
                        </m:sSubPr>
                        <m:e>
                          <m:r>
                            <a:rPr lang="en-GB" sz="3200" b="0" i="1" smtClean="0">
                              <a:latin typeface="Cambria Math" panose="02040503050406030204" pitchFamily="18" charset="0"/>
                              <a:ea typeface="Cambria Math" panose="02040503050406030204" pitchFamily="18" charset="0"/>
                            </a:rPr>
                            <m:t>𝐶</m:t>
                          </m:r>
                        </m:e>
                        <m:sub>
                          <m:r>
                            <a:rPr lang="en-GB" sz="3200" b="0" i="1" smtClean="0">
                              <a:latin typeface="Cambria Math" panose="02040503050406030204" pitchFamily="18" charset="0"/>
                              <a:ea typeface="Cambria Math" panose="02040503050406030204" pitchFamily="18" charset="0"/>
                            </a:rPr>
                            <m:t>𝑎𝑖𝑟</m:t>
                          </m:r>
                        </m:sub>
                      </m:sSub>
                    </m:oMath>
                  </m:oMathPara>
                </a14:m>
                <a:endParaRPr lang="en-GB" sz="3200" dirty="0"/>
              </a:p>
            </p:txBody>
          </p:sp>
        </mc:Choice>
        <mc:Fallback xmlns="">
          <p:sp>
            <p:nvSpPr>
              <p:cNvPr id="9" name="TextBox 8">
                <a:extLst>
                  <a:ext uri="{FF2B5EF4-FFF2-40B4-BE49-F238E27FC236}">
                    <a16:creationId xmlns:a16="http://schemas.microsoft.com/office/drawing/2014/main" id="{D674133B-6E57-4011-A892-FE7F0C554D16}"/>
                  </a:ext>
                </a:extLst>
              </p:cNvPr>
              <p:cNvSpPr txBox="1">
                <a:spLocks noRot="1" noChangeAspect="1" noMove="1" noResize="1" noEditPoints="1" noAdjustHandles="1" noChangeArrowheads="1" noChangeShapeType="1" noTextEdit="1"/>
              </p:cNvSpPr>
              <p:nvPr/>
            </p:nvSpPr>
            <p:spPr>
              <a:xfrm>
                <a:off x="4722575" y="2306526"/>
                <a:ext cx="1913857" cy="492443"/>
              </a:xfrm>
              <a:prstGeom prst="rect">
                <a:avLst/>
              </a:prstGeom>
              <a:blipFill>
                <a:blip r:embed="rId2"/>
                <a:stretch>
                  <a:fillRect/>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45449417-1CBC-4350-8F11-6E67CFE71D54}"/>
              </a:ext>
            </a:extLst>
          </p:cNvPr>
          <p:cNvPicPr>
            <a:picLocks noChangeAspect="1"/>
          </p:cNvPicPr>
          <p:nvPr/>
        </p:nvPicPr>
        <p:blipFill>
          <a:blip r:embed="rId3"/>
          <a:stretch>
            <a:fillRect/>
          </a:stretch>
        </p:blipFill>
        <p:spPr>
          <a:xfrm>
            <a:off x="1298877" y="3429000"/>
            <a:ext cx="9594245" cy="3062672"/>
          </a:xfrm>
          <a:prstGeom prst="rect">
            <a:avLst/>
          </a:prstGeom>
        </p:spPr>
      </p:pic>
    </p:spTree>
    <p:extLst>
      <p:ext uri="{BB962C8B-B14F-4D97-AF65-F5344CB8AC3E}">
        <p14:creationId xmlns:p14="http://schemas.microsoft.com/office/powerpoint/2010/main" val="135343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0DBDE4-9BF0-426B-9F31-EF60F391E0C2}"/>
              </a:ext>
            </a:extLst>
          </p:cNvPr>
          <p:cNvSpPr/>
          <p:nvPr/>
        </p:nvSpPr>
        <p:spPr>
          <a:xfrm>
            <a:off x="0" y="0"/>
            <a:ext cx="2837059" cy="584775"/>
          </a:xfrm>
          <a:prstGeom prst="rect">
            <a:avLst/>
          </a:prstGeom>
        </p:spPr>
        <p:txBody>
          <a:bodyPr wrap="none">
            <a:spAutoFit/>
          </a:bodyPr>
          <a:lstStyle/>
          <a:p>
            <a:r>
              <a:rPr lang="en-GB" sz="3200" b="1" dirty="0">
                <a:latin typeface="Arial Rounded MT Bold" panose="020F0704030504030204" pitchFamily="34" charset="0"/>
              </a:rPr>
              <a:t>susceptibility</a:t>
            </a:r>
          </a:p>
        </p:txBody>
      </p:sp>
      <p:sp>
        <p:nvSpPr>
          <p:cNvPr id="5" name="Rectangle 4">
            <a:extLst>
              <a:ext uri="{FF2B5EF4-FFF2-40B4-BE49-F238E27FC236}">
                <a16:creationId xmlns:a16="http://schemas.microsoft.com/office/drawing/2014/main" id="{0742B318-7D9F-454C-943B-7A3EC5C7FD56}"/>
              </a:ext>
            </a:extLst>
          </p:cNvPr>
          <p:cNvSpPr/>
          <p:nvPr/>
        </p:nvSpPr>
        <p:spPr>
          <a:xfrm>
            <a:off x="87795" y="563874"/>
            <a:ext cx="12072200" cy="954107"/>
          </a:xfrm>
          <a:prstGeom prst="rect">
            <a:avLst/>
          </a:prstGeom>
        </p:spPr>
        <p:txBody>
          <a:bodyPr wrap="square">
            <a:spAutoFit/>
          </a:bodyPr>
          <a:lstStyle/>
          <a:p>
            <a:r>
              <a:rPr lang="en-US" sz="2800" dirty="0">
                <a:solidFill>
                  <a:srgbClr val="333333"/>
                </a:solidFill>
                <a:latin typeface="Times New Roman" panose="02020603050405020304" pitchFamily="18" charset="0"/>
                <a:cs typeface="Times New Roman" panose="02020603050405020304" pitchFamily="18" charset="0"/>
              </a:rPr>
              <a:t>In physics, the susceptibility of a material or substance describes its response to an applied field. Examples, Magnetic susceptibility, Electric susceptibility.</a:t>
            </a:r>
            <a:endParaRPr lang="en-US" sz="2800" b="0" i="0" dirty="0">
              <a:solidFill>
                <a:srgbClr val="333333"/>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FC88430-57F4-4B3B-AC88-2C36C8361BF7}"/>
                  </a:ext>
                </a:extLst>
              </p:cNvPr>
              <p:cNvSpPr/>
              <p:nvPr/>
            </p:nvSpPr>
            <p:spPr>
              <a:xfrm>
                <a:off x="87794" y="1629251"/>
                <a:ext cx="11417356" cy="1384995"/>
              </a:xfrm>
              <a:prstGeom prst="rect">
                <a:avLst/>
              </a:prstGeom>
            </p:spPr>
            <p:txBody>
              <a:bodyPr wrap="none">
                <a:spAutoFit/>
              </a:bodyPr>
              <a:lstStyle/>
              <a:p>
                <a:r>
                  <a:rPr lang="en-US" sz="2800" b="1" dirty="0">
                    <a:solidFill>
                      <a:srgbClr val="333333"/>
                    </a:solidFill>
                    <a:latin typeface="Times New Roman" panose="02020603050405020304" pitchFamily="18" charset="0"/>
                    <a:cs typeface="Times New Roman" panose="02020603050405020304" pitchFamily="18" charset="0"/>
                  </a:rPr>
                  <a:t>Electric susceptibility (</a:t>
                </a:r>
                <a14:m>
                  <m:oMath xmlns:m="http://schemas.openxmlformats.org/officeDocument/2006/math">
                    <m:sSub>
                      <m:sSubPr>
                        <m:ctrlPr>
                          <a:rPr lang="en-US" sz="2800" b="1" i="1" smtClean="0">
                            <a:solidFill>
                              <a:srgbClr val="333333"/>
                            </a:solidFill>
                            <a:latin typeface="Cambria Math" panose="02040503050406030204" pitchFamily="18" charset="0"/>
                            <a:cs typeface="Times New Roman" panose="02020603050405020304" pitchFamily="18" charset="0"/>
                          </a:rPr>
                        </m:ctrlPr>
                      </m:sSubPr>
                      <m:e>
                        <m:r>
                          <a:rPr lang="en-US" sz="2800" b="1" i="1" smtClean="0">
                            <a:solidFill>
                              <a:srgbClr val="333333"/>
                            </a:solidFill>
                            <a:latin typeface="Cambria Math" panose="02040503050406030204" pitchFamily="18" charset="0"/>
                            <a:ea typeface="Cambria Math" panose="02040503050406030204" pitchFamily="18" charset="0"/>
                            <a:cs typeface="Times New Roman" panose="02020603050405020304" pitchFamily="18" charset="0"/>
                          </a:rPr>
                          <m:t>𝝌</m:t>
                        </m:r>
                      </m:e>
                      <m:sub>
                        <m:r>
                          <a:rPr lang="en-GB" sz="2800" b="1" i="1" smtClean="0">
                            <a:solidFill>
                              <a:srgbClr val="333333"/>
                            </a:solidFill>
                            <a:latin typeface="Cambria Math" panose="02040503050406030204" pitchFamily="18" charset="0"/>
                            <a:cs typeface="Times New Roman" panose="02020603050405020304" pitchFamily="18" charset="0"/>
                          </a:rPr>
                          <m:t>𝒆</m:t>
                        </m:r>
                      </m:sub>
                    </m:sSub>
                    <m:r>
                      <a:rPr lang="en-GB" sz="2800" b="1" i="1" smtClean="0">
                        <a:solidFill>
                          <a:srgbClr val="333333"/>
                        </a:solidFill>
                        <a:latin typeface="Cambria Math" panose="02040503050406030204" pitchFamily="18" charset="0"/>
                        <a:cs typeface="Times New Roman" panose="02020603050405020304" pitchFamily="18" charset="0"/>
                      </a:rPr>
                      <m:t>)</m:t>
                    </m:r>
                  </m:oMath>
                </a14:m>
                <a:r>
                  <a:rPr lang="en-US" sz="2800" b="1" dirty="0">
                    <a:solidFill>
                      <a:srgbClr val="333333"/>
                    </a:solidFill>
                    <a:latin typeface="Times New Roman" panose="02020603050405020304" pitchFamily="18" charset="0"/>
                    <a:cs typeface="Times New Roman" panose="02020603050405020304" pitchFamily="18" charset="0"/>
                  </a:rPr>
                  <a:t>:- </a:t>
                </a:r>
                <a:r>
                  <a:rPr lang="en-US" sz="2800" dirty="0">
                    <a:solidFill>
                      <a:srgbClr val="333333"/>
                    </a:solidFill>
                    <a:latin typeface="Times New Roman" panose="02020603050405020304" pitchFamily="18" charset="0"/>
                    <a:cs typeface="Times New Roman" panose="02020603050405020304" pitchFamily="18" charset="0"/>
                  </a:rPr>
                  <a:t>is a dimensionless proportionality constant that </a:t>
                </a:r>
              </a:p>
              <a:p>
                <a:r>
                  <a:rPr lang="en-US" sz="2800" dirty="0">
                    <a:solidFill>
                      <a:srgbClr val="333333"/>
                    </a:solidFill>
                    <a:latin typeface="Times New Roman" panose="02020603050405020304" pitchFamily="18" charset="0"/>
                    <a:cs typeface="Times New Roman" panose="02020603050405020304" pitchFamily="18" charset="0"/>
                  </a:rPr>
                  <a:t>indicates the degree of polarization of a dielectric material in response to an </a:t>
                </a:r>
              </a:p>
              <a:p>
                <a:r>
                  <a:rPr lang="en-US" sz="2800" dirty="0">
                    <a:solidFill>
                      <a:srgbClr val="333333"/>
                    </a:solidFill>
                    <a:latin typeface="Times New Roman" panose="02020603050405020304" pitchFamily="18" charset="0"/>
                    <a:cs typeface="Times New Roman" panose="02020603050405020304" pitchFamily="18" charset="0"/>
                  </a:rPr>
                  <a:t>applied electric field. </a:t>
                </a:r>
                <a:endParaRPr lang="en-GB" sz="2800" dirty="0">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3FC88430-57F4-4B3B-AC88-2C36C8361BF7}"/>
                  </a:ext>
                </a:extLst>
              </p:cNvPr>
              <p:cNvSpPr>
                <a:spLocks noRot="1" noChangeAspect="1" noMove="1" noResize="1" noEditPoints="1" noAdjustHandles="1" noChangeArrowheads="1" noChangeShapeType="1" noTextEdit="1"/>
              </p:cNvSpPr>
              <p:nvPr/>
            </p:nvSpPr>
            <p:spPr>
              <a:xfrm>
                <a:off x="87794" y="1629251"/>
                <a:ext cx="11417356" cy="1384995"/>
              </a:xfrm>
              <a:prstGeom prst="rect">
                <a:avLst/>
              </a:prstGeom>
              <a:blipFill>
                <a:blip r:embed="rId3"/>
                <a:stretch>
                  <a:fillRect l="-1068" t="-4405" r="-107" b="-114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B30D0D-A8C3-40F2-8C41-29A46B87883C}"/>
                  </a:ext>
                </a:extLst>
              </p:cNvPr>
              <p:cNvSpPr/>
              <p:nvPr/>
            </p:nvSpPr>
            <p:spPr>
              <a:xfrm>
                <a:off x="3088633" y="107721"/>
                <a:ext cx="5650329" cy="461665"/>
              </a:xfrm>
              <a:prstGeom prst="rect">
                <a:avLst/>
              </a:prstGeom>
            </p:spPr>
            <p:txBody>
              <a:bodyPr wrap="none">
                <a:spAutoFit/>
              </a:bodyPr>
              <a:lstStyle/>
              <a:p>
                <a:r>
                  <a:rPr lang="en-US" sz="2400" dirty="0">
                    <a:solidFill>
                      <a:srgbClr val="222222"/>
                    </a:solidFill>
                    <a:latin typeface="Times New Roman" panose="02020603050405020304" pitchFamily="18" charset="0"/>
                    <a:cs typeface="Times New Roman" panose="02020603050405020304" pitchFamily="18" charset="0"/>
                  </a:rPr>
                  <a:t>usually denoted by the Greek letter </a:t>
                </a:r>
                <a14:m>
                  <m:oMath xmlns:m="http://schemas.openxmlformats.org/officeDocument/2006/math">
                    <m:r>
                      <a:rPr lang="en-US" sz="2400" b="1" i="1">
                        <a:solidFill>
                          <a:srgbClr val="333333"/>
                        </a:solidFill>
                        <a:latin typeface="Cambria Math" panose="02040503050406030204" pitchFamily="18" charset="0"/>
                        <a:ea typeface="Cambria Math" panose="02040503050406030204" pitchFamily="18" charset="0"/>
                        <a:cs typeface="Times New Roman" panose="02020603050405020304" pitchFamily="18" charset="0"/>
                      </a:rPr>
                      <m:t>𝝌</m:t>
                    </m:r>
                    <m:r>
                      <a:rPr lang="en-US" sz="2400" b="1" i="1">
                        <a:solidFill>
                          <a:srgbClr val="333333"/>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GB" sz="2400" dirty="0">
                    <a:solidFill>
                      <a:srgbClr val="333333"/>
                    </a:solidFill>
                    <a:latin typeface="Times New Roman" panose="02020603050405020304" pitchFamily="18" charset="0"/>
                    <a:cs typeface="Times New Roman" panose="02020603050405020304" pitchFamily="18" charset="0"/>
                  </a:rPr>
                  <a:t> (Chi)</a:t>
                </a:r>
                <a:endParaRPr lang="en-GB" sz="24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62B30D0D-A8C3-40F2-8C41-29A46B87883C}"/>
                  </a:ext>
                </a:extLst>
              </p:cNvPr>
              <p:cNvSpPr>
                <a:spLocks noRot="1" noChangeAspect="1" noMove="1" noResize="1" noEditPoints="1" noAdjustHandles="1" noChangeArrowheads="1" noChangeShapeType="1" noTextEdit="1"/>
              </p:cNvSpPr>
              <p:nvPr/>
            </p:nvSpPr>
            <p:spPr>
              <a:xfrm>
                <a:off x="3088633" y="107721"/>
                <a:ext cx="5650329" cy="461665"/>
              </a:xfrm>
              <a:prstGeom prst="rect">
                <a:avLst/>
              </a:prstGeom>
              <a:blipFill>
                <a:blip r:embed="rId4"/>
                <a:stretch>
                  <a:fillRect l="-1726" t="-10667" b="-30667"/>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A28E487D-B304-4838-854D-25EB5AC844B5}"/>
              </a:ext>
            </a:extLst>
          </p:cNvPr>
          <p:cNvSpPr/>
          <p:nvPr/>
        </p:nvSpPr>
        <p:spPr>
          <a:xfrm>
            <a:off x="90569" y="4058722"/>
            <a:ext cx="12101431" cy="1815882"/>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It characterizes the tendency of the atomic charge in an insulating material to polarize in the presence of an electric field. The larger the tendency for charge polarization (also called electric polarization), the larger the value of the permittivity.</a:t>
            </a:r>
            <a:endParaRPr lang="en-GB" sz="28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07FF791-E443-4101-9B8E-5C0D6B878121}"/>
              </a:ext>
            </a:extLst>
          </p:cNvPr>
          <p:cNvSpPr/>
          <p:nvPr/>
        </p:nvSpPr>
        <p:spPr>
          <a:xfrm>
            <a:off x="0" y="3488044"/>
            <a:ext cx="2450094" cy="584775"/>
          </a:xfrm>
          <a:prstGeom prst="rect">
            <a:avLst/>
          </a:prstGeom>
        </p:spPr>
        <p:txBody>
          <a:bodyPr wrap="none">
            <a:spAutoFit/>
          </a:bodyPr>
          <a:lstStyle/>
          <a:p>
            <a:r>
              <a:rPr lang="en-GB" sz="3200" b="1" dirty="0">
                <a:latin typeface="Arial Rounded MT Bold" panose="020F0704030504030204" pitchFamily="34" charset="0"/>
              </a:rPr>
              <a:t>Permittivity</a:t>
            </a:r>
          </a:p>
        </p:txBody>
      </p:sp>
      <p:sp>
        <p:nvSpPr>
          <p:cNvPr id="16" name="Rectangle 15">
            <a:extLst>
              <a:ext uri="{FF2B5EF4-FFF2-40B4-BE49-F238E27FC236}">
                <a16:creationId xmlns:a16="http://schemas.microsoft.com/office/drawing/2014/main" id="{7F2E4F9E-6FD1-44E9-9E58-8F8F4FFB18C1}"/>
              </a:ext>
            </a:extLst>
          </p:cNvPr>
          <p:cNvSpPr/>
          <p:nvPr/>
        </p:nvSpPr>
        <p:spPr>
          <a:xfrm>
            <a:off x="2762045" y="3598367"/>
            <a:ext cx="6026009" cy="461665"/>
          </a:xfrm>
          <a:prstGeom prst="rect">
            <a:avLst/>
          </a:prstGeom>
        </p:spPr>
        <p:txBody>
          <a:bodyPr wrap="none">
            <a:spAutoFit/>
          </a:bodyPr>
          <a:lstStyle/>
          <a:p>
            <a:r>
              <a:rPr lang="en-US" sz="2400" dirty="0">
                <a:solidFill>
                  <a:srgbClr val="222222"/>
                </a:solidFill>
                <a:latin typeface="Times New Roman" panose="02020603050405020304" pitchFamily="18" charset="0"/>
                <a:cs typeface="Times New Roman" panose="02020603050405020304" pitchFamily="18" charset="0"/>
              </a:rPr>
              <a:t>usually denoted by the Greek letter ε (epsilon). </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02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5B6F90-C794-49E5-9CDA-896EFCC2E2DB}"/>
              </a:ext>
            </a:extLst>
          </p:cNvPr>
          <p:cNvSpPr/>
          <p:nvPr/>
        </p:nvSpPr>
        <p:spPr>
          <a:xfrm>
            <a:off x="0" y="0"/>
            <a:ext cx="5607048" cy="584775"/>
          </a:xfrm>
          <a:prstGeom prst="rect">
            <a:avLst/>
          </a:prstGeom>
        </p:spPr>
        <p:txBody>
          <a:bodyPr wrap="none">
            <a:spAutoFit/>
          </a:bodyPr>
          <a:lstStyle/>
          <a:p>
            <a:r>
              <a:rPr lang="en-GB" sz="3200" dirty="0">
                <a:latin typeface="Arial Rounded MT Bold" panose="020F0704030504030204" pitchFamily="34" charset="0"/>
              </a:rPr>
              <a:t>Dielectrics and Gauss’ Law</a:t>
            </a:r>
          </a:p>
        </p:txBody>
      </p:sp>
      <p:pic>
        <p:nvPicPr>
          <p:cNvPr id="3" name="Picture 2">
            <a:extLst>
              <a:ext uri="{FF2B5EF4-FFF2-40B4-BE49-F238E27FC236}">
                <a16:creationId xmlns:a16="http://schemas.microsoft.com/office/drawing/2014/main" id="{48ABA68F-846A-4053-960D-A387D21834F3}"/>
              </a:ext>
            </a:extLst>
          </p:cNvPr>
          <p:cNvPicPr>
            <a:picLocks noChangeAspect="1"/>
          </p:cNvPicPr>
          <p:nvPr/>
        </p:nvPicPr>
        <p:blipFill rotWithShape="1">
          <a:blip r:embed="rId2"/>
          <a:srcRect l="1756" t="7244" r="55973"/>
          <a:stretch/>
        </p:blipFill>
        <p:spPr>
          <a:xfrm>
            <a:off x="7688155" y="62005"/>
            <a:ext cx="3901818" cy="3145494"/>
          </a:xfrm>
          <a:prstGeom prst="rect">
            <a:avLst/>
          </a:prstGeom>
        </p:spPr>
      </p:pic>
      <p:pic>
        <p:nvPicPr>
          <p:cNvPr id="4" name="Picture 3">
            <a:extLst>
              <a:ext uri="{FF2B5EF4-FFF2-40B4-BE49-F238E27FC236}">
                <a16:creationId xmlns:a16="http://schemas.microsoft.com/office/drawing/2014/main" id="{36B316A8-9F42-47D5-9E5C-3EA943A9CF87}"/>
              </a:ext>
            </a:extLst>
          </p:cNvPr>
          <p:cNvPicPr>
            <a:picLocks noChangeAspect="1"/>
          </p:cNvPicPr>
          <p:nvPr/>
        </p:nvPicPr>
        <p:blipFill rotWithShape="1">
          <a:blip r:embed="rId3"/>
          <a:srcRect l="2475" t="7576" b="5892"/>
          <a:stretch/>
        </p:blipFill>
        <p:spPr>
          <a:xfrm>
            <a:off x="677806" y="2124162"/>
            <a:ext cx="4015055" cy="930071"/>
          </a:xfrm>
          <a:prstGeom prst="rect">
            <a:avLst/>
          </a:prstGeom>
        </p:spPr>
      </p:pic>
      <p:pic>
        <p:nvPicPr>
          <p:cNvPr id="5" name="Picture 4">
            <a:extLst>
              <a:ext uri="{FF2B5EF4-FFF2-40B4-BE49-F238E27FC236}">
                <a16:creationId xmlns:a16="http://schemas.microsoft.com/office/drawing/2014/main" id="{AB0E510B-064F-41C7-8BF7-FDD831C2093C}"/>
              </a:ext>
            </a:extLst>
          </p:cNvPr>
          <p:cNvPicPr>
            <a:picLocks noChangeAspect="1"/>
          </p:cNvPicPr>
          <p:nvPr/>
        </p:nvPicPr>
        <p:blipFill rotWithShape="1">
          <a:blip r:embed="rId2"/>
          <a:srcRect l="48089"/>
          <a:stretch/>
        </p:blipFill>
        <p:spPr>
          <a:xfrm>
            <a:off x="7747475" y="3474436"/>
            <a:ext cx="4444525" cy="3145494"/>
          </a:xfrm>
          <a:prstGeom prst="rect">
            <a:avLst/>
          </a:prstGeom>
        </p:spPr>
      </p:pic>
      <p:pic>
        <p:nvPicPr>
          <p:cNvPr id="6" name="Picture 5">
            <a:extLst>
              <a:ext uri="{FF2B5EF4-FFF2-40B4-BE49-F238E27FC236}">
                <a16:creationId xmlns:a16="http://schemas.microsoft.com/office/drawing/2014/main" id="{CD0897C5-D0DE-43E9-ABD1-77622103264C}"/>
              </a:ext>
            </a:extLst>
          </p:cNvPr>
          <p:cNvPicPr>
            <a:picLocks noChangeAspect="1"/>
          </p:cNvPicPr>
          <p:nvPr/>
        </p:nvPicPr>
        <p:blipFill>
          <a:blip r:embed="rId4"/>
          <a:stretch>
            <a:fillRect/>
          </a:stretch>
        </p:blipFill>
        <p:spPr>
          <a:xfrm>
            <a:off x="1107890" y="3054233"/>
            <a:ext cx="1800767" cy="952976"/>
          </a:xfrm>
          <a:prstGeom prst="rect">
            <a:avLst/>
          </a:prstGeom>
        </p:spPr>
      </p:pic>
      <p:pic>
        <p:nvPicPr>
          <p:cNvPr id="7" name="Picture 6">
            <a:extLst>
              <a:ext uri="{FF2B5EF4-FFF2-40B4-BE49-F238E27FC236}">
                <a16:creationId xmlns:a16="http://schemas.microsoft.com/office/drawing/2014/main" id="{6236AF5B-C5E3-475F-B4EE-89A7376FDA3C}"/>
              </a:ext>
            </a:extLst>
          </p:cNvPr>
          <p:cNvPicPr>
            <a:picLocks noChangeAspect="1"/>
          </p:cNvPicPr>
          <p:nvPr/>
        </p:nvPicPr>
        <p:blipFill>
          <a:blip r:embed="rId5"/>
          <a:stretch>
            <a:fillRect/>
          </a:stretch>
        </p:blipFill>
        <p:spPr>
          <a:xfrm>
            <a:off x="377364" y="4085062"/>
            <a:ext cx="5062586" cy="962121"/>
          </a:xfrm>
          <a:prstGeom prst="rect">
            <a:avLst/>
          </a:prstGeom>
        </p:spPr>
      </p:pic>
      <p:pic>
        <p:nvPicPr>
          <p:cNvPr id="8" name="Picture 7">
            <a:extLst>
              <a:ext uri="{FF2B5EF4-FFF2-40B4-BE49-F238E27FC236}">
                <a16:creationId xmlns:a16="http://schemas.microsoft.com/office/drawing/2014/main" id="{86272838-37BA-4CDE-B7AC-4BB72F9EAD18}"/>
              </a:ext>
            </a:extLst>
          </p:cNvPr>
          <p:cNvPicPr>
            <a:picLocks noChangeAspect="1"/>
          </p:cNvPicPr>
          <p:nvPr/>
        </p:nvPicPr>
        <p:blipFill>
          <a:blip r:embed="rId6"/>
          <a:stretch>
            <a:fillRect/>
          </a:stretch>
        </p:blipFill>
        <p:spPr>
          <a:xfrm>
            <a:off x="798054" y="5392644"/>
            <a:ext cx="2168630" cy="982998"/>
          </a:xfrm>
          <a:prstGeom prst="rect">
            <a:avLst/>
          </a:prstGeom>
        </p:spPr>
      </p:pic>
      <p:sp>
        <p:nvSpPr>
          <p:cNvPr id="9" name="TextBox 8">
            <a:extLst>
              <a:ext uri="{FF2B5EF4-FFF2-40B4-BE49-F238E27FC236}">
                <a16:creationId xmlns:a16="http://schemas.microsoft.com/office/drawing/2014/main" id="{011D28A6-FFA9-419C-A3D6-7F99EFFACC0E}"/>
              </a:ext>
            </a:extLst>
          </p:cNvPr>
          <p:cNvSpPr txBox="1"/>
          <p:nvPr/>
        </p:nvSpPr>
        <p:spPr>
          <a:xfrm>
            <a:off x="3019484" y="3254771"/>
            <a:ext cx="2554134"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Without dielectric</a:t>
            </a:r>
          </a:p>
        </p:txBody>
      </p:sp>
      <p:sp>
        <p:nvSpPr>
          <p:cNvPr id="10" name="TextBox 9">
            <a:extLst>
              <a:ext uri="{FF2B5EF4-FFF2-40B4-BE49-F238E27FC236}">
                <a16:creationId xmlns:a16="http://schemas.microsoft.com/office/drawing/2014/main" id="{B64E5E7C-2C10-4970-98C2-40300F317A08}"/>
              </a:ext>
            </a:extLst>
          </p:cNvPr>
          <p:cNvSpPr txBox="1"/>
          <p:nvPr/>
        </p:nvSpPr>
        <p:spPr>
          <a:xfrm>
            <a:off x="3019484" y="5587103"/>
            <a:ext cx="2308709" cy="523220"/>
          </a:xfrm>
          <a:prstGeom prst="rect">
            <a:avLst/>
          </a:prstGeom>
          <a:noFill/>
        </p:spPr>
        <p:txBody>
          <a:bodyPr wrap="none" rtlCol="0">
            <a:spAutoFit/>
          </a:bodyPr>
          <a:lstStyle/>
          <a:p>
            <a:r>
              <a:rPr lang="en-GB" sz="2800" dirty="0">
                <a:latin typeface="Times New Roman" panose="02020603050405020304" pitchFamily="18" charset="0"/>
                <a:cs typeface="Times New Roman" panose="02020603050405020304" pitchFamily="18" charset="0"/>
              </a:rPr>
              <a:t>With dielectric</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C890E6B-AEEB-4169-80F8-D55D6CB0C8F5}"/>
                  </a:ext>
                </a:extLst>
              </p:cNvPr>
              <p:cNvSpPr/>
              <p:nvPr/>
            </p:nvSpPr>
            <p:spPr>
              <a:xfrm>
                <a:off x="19928" y="825958"/>
                <a:ext cx="7668227" cy="1200329"/>
              </a:xfrm>
              <a:prstGeom prst="rect">
                <a:avLst/>
              </a:prstGeom>
            </p:spPr>
            <p:txBody>
              <a:bodyPr wrap="square">
                <a:spAutoFit/>
              </a:bodyPr>
              <a:lstStyle/>
              <a:p>
                <a:pPr marL="342900" indent="-342900">
                  <a:buFont typeface="Wingdings" panose="05000000000000000000" pitchFamily="2" charset="2"/>
                  <a:buChar char="Ø"/>
                </a:pPr>
                <a:r>
                  <a:rPr lang="en-US" sz="2400" dirty="0">
                    <a:solidFill>
                      <a:srgbClr val="231F20"/>
                    </a:solidFill>
                  </a:rPr>
                  <a:t>We enclose the charge </a:t>
                </a:r>
                <a14:m>
                  <m:oMath xmlns:m="http://schemas.openxmlformats.org/officeDocument/2006/math">
                    <m:r>
                      <a:rPr lang="en-GB" sz="2400" b="0" i="1" smtClean="0">
                        <a:solidFill>
                          <a:srgbClr val="231F20"/>
                        </a:solidFill>
                        <a:latin typeface="Cambria Math" panose="02040503050406030204" pitchFamily="18" charset="0"/>
                      </a:rPr>
                      <m:t>+</m:t>
                    </m:r>
                    <m:r>
                      <a:rPr lang="en-GB" sz="2400" b="0" i="1" smtClean="0">
                        <a:solidFill>
                          <a:srgbClr val="231F20"/>
                        </a:solidFill>
                        <a:latin typeface="Cambria Math" panose="02040503050406030204" pitchFamily="18" charset="0"/>
                      </a:rPr>
                      <m:t>𝑞</m:t>
                    </m:r>
                  </m:oMath>
                </a14:m>
                <a:r>
                  <a:rPr lang="en-US" sz="2400" i="1" dirty="0">
                    <a:solidFill>
                      <a:srgbClr val="231F20"/>
                    </a:solidFill>
                  </a:rPr>
                  <a:t> </a:t>
                </a:r>
                <a:r>
                  <a:rPr lang="en-US" sz="2400" dirty="0">
                    <a:solidFill>
                      <a:srgbClr val="231F20"/>
                    </a:solidFill>
                  </a:rPr>
                  <a:t>on the top plate with a Gaussian surface and then apply Gauss’ law. Letting </a:t>
                </a:r>
                <a14:m>
                  <m:oMath xmlns:m="http://schemas.openxmlformats.org/officeDocument/2006/math">
                    <m:sSub>
                      <m:sSubPr>
                        <m:ctrlPr>
                          <a:rPr lang="en-US" sz="2400" i="1" smtClean="0">
                            <a:solidFill>
                              <a:srgbClr val="231F20"/>
                            </a:solidFill>
                            <a:latin typeface="Cambria Math" panose="02040503050406030204" pitchFamily="18" charset="0"/>
                          </a:rPr>
                        </m:ctrlPr>
                      </m:sSubPr>
                      <m:e>
                        <m:r>
                          <a:rPr lang="en-GB" sz="2400" b="0" i="1" smtClean="0">
                            <a:solidFill>
                              <a:srgbClr val="231F20"/>
                            </a:solidFill>
                            <a:latin typeface="Cambria Math" panose="02040503050406030204" pitchFamily="18" charset="0"/>
                          </a:rPr>
                          <m:t>𝐸</m:t>
                        </m:r>
                      </m:e>
                      <m:sub>
                        <m:r>
                          <a:rPr lang="en-GB" sz="2400" b="0" i="1" smtClean="0">
                            <a:solidFill>
                              <a:srgbClr val="231F20"/>
                            </a:solidFill>
                            <a:latin typeface="Cambria Math" panose="02040503050406030204" pitchFamily="18" charset="0"/>
                          </a:rPr>
                          <m:t>𝑜</m:t>
                        </m:r>
                      </m:sub>
                    </m:sSub>
                  </m:oMath>
                </a14:m>
                <a:r>
                  <a:rPr lang="en-US" sz="2400" dirty="0">
                    <a:solidFill>
                      <a:srgbClr val="231F20"/>
                    </a:solidFill>
                  </a:rPr>
                  <a:t> represent the magnitude of the field, we find</a:t>
                </a:r>
                <a:r>
                  <a:rPr lang="en-US" sz="2400" dirty="0"/>
                  <a:t> </a:t>
                </a:r>
                <a:endParaRPr lang="en-GB" sz="2400" dirty="0"/>
              </a:p>
            </p:txBody>
          </p:sp>
        </mc:Choice>
        <mc:Fallback xmlns="">
          <p:sp>
            <p:nvSpPr>
              <p:cNvPr id="12" name="Rectangle 11">
                <a:extLst>
                  <a:ext uri="{FF2B5EF4-FFF2-40B4-BE49-F238E27FC236}">
                    <a16:creationId xmlns:a16="http://schemas.microsoft.com/office/drawing/2014/main" id="{9C890E6B-AEEB-4169-80F8-D55D6CB0C8F5}"/>
                  </a:ext>
                </a:extLst>
              </p:cNvPr>
              <p:cNvSpPr>
                <a:spLocks noRot="1" noChangeAspect="1" noMove="1" noResize="1" noEditPoints="1" noAdjustHandles="1" noChangeArrowheads="1" noChangeShapeType="1" noTextEdit="1"/>
              </p:cNvSpPr>
              <p:nvPr/>
            </p:nvSpPr>
            <p:spPr>
              <a:xfrm>
                <a:off x="19928" y="825958"/>
                <a:ext cx="7668227" cy="1200329"/>
              </a:xfrm>
              <a:prstGeom prst="rect">
                <a:avLst/>
              </a:prstGeom>
              <a:blipFill>
                <a:blip r:embed="rId7"/>
                <a:stretch>
                  <a:fillRect l="-1033" t="-4061" b="-10660"/>
                </a:stretch>
              </a:blipFill>
            </p:spPr>
            <p:txBody>
              <a:bodyPr/>
              <a:lstStyle/>
              <a:p>
                <a:r>
                  <a:rPr lang="en-GB">
                    <a:noFill/>
                  </a:rPr>
                  <a:t> </a:t>
                </a:r>
              </a:p>
            </p:txBody>
          </p:sp>
        </mc:Fallback>
      </mc:AlternateContent>
    </p:spTree>
    <p:extLst>
      <p:ext uri="{BB962C8B-B14F-4D97-AF65-F5344CB8AC3E}">
        <p14:creationId xmlns:p14="http://schemas.microsoft.com/office/powerpoint/2010/main" val="35450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A183E7C8-9FEC-4D36-9D08-F1F0A02217D5}"/>
                  </a:ext>
                </a:extLst>
              </p:cNvPr>
              <p:cNvSpPr/>
              <p:nvPr/>
            </p:nvSpPr>
            <p:spPr>
              <a:xfrm>
                <a:off x="0" y="1675371"/>
                <a:ext cx="12191999" cy="954107"/>
              </a:xfrm>
              <a:prstGeom prst="rect">
                <a:avLst/>
              </a:prstGeom>
            </p:spPr>
            <p:txBody>
              <a:bodyPr wrap="square">
                <a:spAutoFit/>
              </a:bodyPr>
              <a:lstStyle/>
              <a:p>
                <a:r>
                  <a:rPr lang="en-US" sz="2800" dirty="0"/>
                  <a:t>The effect of the dielectric is to weaken the original field </a:t>
                </a:r>
                <a14:m>
                  <m:oMath xmlns:m="http://schemas.openxmlformats.org/officeDocument/2006/math">
                    <m:sSub>
                      <m:sSubPr>
                        <m:ctrlPr>
                          <a:rPr lang="en-US" sz="2800" i="1" dirty="0" smtClean="0">
                            <a:latin typeface="Cambria Math" panose="02040503050406030204" pitchFamily="18" charset="0"/>
                          </a:rPr>
                        </m:ctrlPr>
                      </m:sSubPr>
                      <m:e>
                        <m:r>
                          <a:rPr lang="en-GB" sz="2800" b="0" i="1" dirty="0" smtClean="0">
                            <a:latin typeface="Cambria Math" panose="02040503050406030204" pitchFamily="18" charset="0"/>
                          </a:rPr>
                          <m:t>𝐸</m:t>
                        </m:r>
                      </m:e>
                      <m:sub>
                        <m:r>
                          <a:rPr lang="en-GB" sz="2800" b="0" i="1" dirty="0" smtClean="0">
                            <a:latin typeface="Cambria Math" panose="02040503050406030204" pitchFamily="18" charset="0"/>
                          </a:rPr>
                          <m:t>𝑜</m:t>
                        </m:r>
                      </m:sub>
                    </m:sSub>
                  </m:oMath>
                </a14:m>
                <a:r>
                  <a:rPr lang="en-US" sz="2800" dirty="0"/>
                  <a:t> by a factor of </a:t>
                </a:r>
                <a14:m>
                  <m:oMath xmlns:m="http://schemas.openxmlformats.org/officeDocument/2006/math">
                    <m:r>
                      <a:rPr lang="en-US" sz="2800" i="1" dirty="0" smtClean="0">
                        <a:latin typeface="Cambria Math" panose="02040503050406030204" pitchFamily="18" charset="0"/>
                      </a:rPr>
                      <m:t>𝑘</m:t>
                    </m:r>
                  </m:oMath>
                </a14:m>
                <a:r>
                  <a:rPr lang="en-US" sz="2800" dirty="0"/>
                  <a:t>; so we may write</a:t>
                </a:r>
                <a:endParaRPr lang="en-GB" sz="2800" dirty="0"/>
              </a:p>
            </p:txBody>
          </p:sp>
        </mc:Choice>
        <mc:Fallback xmlns="">
          <p:sp>
            <p:nvSpPr>
              <p:cNvPr id="2" name="Rectangle 1">
                <a:extLst>
                  <a:ext uri="{FF2B5EF4-FFF2-40B4-BE49-F238E27FC236}">
                    <a16:creationId xmlns:a16="http://schemas.microsoft.com/office/drawing/2014/main" id="{A183E7C8-9FEC-4D36-9D08-F1F0A02217D5}"/>
                  </a:ext>
                </a:extLst>
              </p:cNvPr>
              <p:cNvSpPr>
                <a:spLocks noRot="1" noChangeAspect="1" noMove="1" noResize="1" noEditPoints="1" noAdjustHandles="1" noChangeArrowheads="1" noChangeShapeType="1" noTextEdit="1"/>
              </p:cNvSpPr>
              <p:nvPr/>
            </p:nvSpPr>
            <p:spPr>
              <a:xfrm>
                <a:off x="0" y="1675371"/>
                <a:ext cx="12191999" cy="954107"/>
              </a:xfrm>
              <a:prstGeom prst="rect">
                <a:avLst/>
              </a:prstGeom>
              <a:blipFill>
                <a:blip r:embed="rId2"/>
                <a:stretch>
                  <a:fillRect l="-1000" t="-6410" r="-300" b="-17949"/>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C7A96575-EBEA-4E83-BCBE-B84CCEB56504}"/>
              </a:ext>
            </a:extLst>
          </p:cNvPr>
          <p:cNvGrpSpPr/>
          <p:nvPr/>
        </p:nvGrpSpPr>
        <p:grpSpPr>
          <a:xfrm>
            <a:off x="450523" y="340925"/>
            <a:ext cx="7381625" cy="1275669"/>
            <a:chOff x="410551" y="132759"/>
            <a:chExt cx="7381625" cy="1275669"/>
          </a:xfrm>
        </p:grpSpPr>
        <p:pic>
          <p:nvPicPr>
            <p:cNvPr id="3" name="Picture 2">
              <a:extLst>
                <a:ext uri="{FF2B5EF4-FFF2-40B4-BE49-F238E27FC236}">
                  <a16:creationId xmlns:a16="http://schemas.microsoft.com/office/drawing/2014/main" id="{AD60DC2B-08C0-4A46-95CA-405183E26C27}"/>
                </a:ext>
              </a:extLst>
            </p:cNvPr>
            <p:cNvPicPr>
              <a:picLocks noChangeAspect="1"/>
            </p:cNvPicPr>
            <p:nvPr/>
          </p:nvPicPr>
          <p:blipFill>
            <a:blip r:embed="rId3"/>
            <a:stretch>
              <a:fillRect/>
            </a:stretch>
          </p:blipFill>
          <p:spPr>
            <a:xfrm>
              <a:off x="410551" y="132759"/>
              <a:ext cx="2410536" cy="1275669"/>
            </a:xfrm>
            <a:prstGeom prst="rect">
              <a:avLst/>
            </a:prstGeom>
          </p:spPr>
        </p:pic>
        <p:pic>
          <p:nvPicPr>
            <p:cNvPr id="4" name="Picture 3">
              <a:extLst>
                <a:ext uri="{FF2B5EF4-FFF2-40B4-BE49-F238E27FC236}">
                  <a16:creationId xmlns:a16="http://schemas.microsoft.com/office/drawing/2014/main" id="{20E8E7EA-350F-4AA1-9BA4-CD91C6FC6A64}"/>
                </a:ext>
              </a:extLst>
            </p:cNvPr>
            <p:cNvPicPr>
              <a:picLocks noChangeAspect="1"/>
            </p:cNvPicPr>
            <p:nvPr/>
          </p:nvPicPr>
          <p:blipFill>
            <a:blip r:embed="rId4"/>
            <a:stretch>
              <a:fillRect/>
            </a:stretch>
          </p:blipFill>
          <p:spPr>
            <a:xfrm>
              <a:off x="5060867" y="170379"/>
              <a:ext cx="2731309" cy="1238049"/>
            </a:xfrm>
            <a:prstGeom prst="rect">
              <a:avLst/>
            </a:prstGeom>
          </p:spPr>
        </p:pic>
        <p:sp>
          <p:nvSpPr>
            <p:cNvPr id="5" name="TextBox 4">
              <a:extLst>
                <a:ext uri="{FF2B5EF4-FFF2-40B4-BE49-F238E27FC236}">
                  <a16:creationId xmlns:a16="http://schemas.microsoft.com/office/drawing/2014/main" id="{5929C13C-059A-4372-870D-C28B45E44C91}"/>
                </a:ext>
              </a:extLst>
            </p:cNvPr>
            <p:cNvSpPr txBox="1"/>
            <p:nvPr/>
          </p:nvSpPr>
          <p:spPr>
            <a:xfrm>
              <a:off x="2821087" y="437322"/>
              <a:ext cx="2239780" cy="523220"/>
            </a:xfrm>
            <a:prstGeom prst="rect">
              <a:avLst/>
            </a:prstGeom>
            <a:noFill/>
          </p:spPr>
          <p:txBody>
            <a:bodyPr wrap="none" rtlCol="0">
              <a:spAutoFit/>
            </a:bodyPr>
            <a:lstStyle/>
            <a:p>
              <a:r>
                <a:rPr lang="en-GB" sz="2800" dirty="0"/>
                <a:t>Compare with</a:t>
              </a:r>
            </a:p>
          </p:txBody>
        </p:sp>
      </p:grpSp>
      <p:pic>
        <p:nvPicPr>
          <p:cNvPr id="7" name="Picture 6">
            <a:extLst>
              <a:ext uri="{FF2B5EF4-FFF2-40B4-BE49-F238E27FC236}">
                <a16:creationId xmlns:a16="http://schemas.microsoft.com/office/drawing/2014/main" id="{85BF9A74-89F6-470B-8181-00E130FA5F33}"/>
              </a:ext>
            </a:extLst>
          </p:cNvPr>
          <p:cNvPicPr>
            <a:picLocks noChangeAspect="1"/>
          </p:cNvPicPr>
          <p:nvPr/>
        </p:nvPicPr>
        <p:blipFill>
          <a:blip r:embed="rId5"/>
          <a:stretch>
            <a:fillRect/>
          </a:stretch>
        </p:blipFill>
        <p:spPr>
          <a:xfrm>
            <a:off x="4179340" y="2169589"/>
            <a:ext cx="3385655" cy="1106759"/>
          </a:xfrm>
          <a:prstGeom prst="rect">
            <a:avLst/>
          </a:prstGeom>
        </p:spPr>
      </p:pic>
      <p:pic>
        <p:nvPicPr>
          <p:cNvPr id="8" name="Picture 7">
            <a:extLst>
              <a:ext uri="{FF2B5EF4-FFF2-40B4-BE49-F238E27FC236}">
                <a16:creationId xmlns:a16="http://schemas.microsoft.com/office/drawing/2014/main" id="{8A0820A3-9F74-4C43-AD35-B6385B178DF5}"/>
              </a:ext>
            </a:extLst>
          </p:cNvPr>
          <p:cNvPicPr>
            <a:picLocks noChangeAspect="1"/>
          </p:cNvPicPr>
          <p:nvPr/>
        </p:nvPicPr>
        <p:blipFill>
          <a:blip r:embed="rId6"/>
          <a:stretch>
            <a:fillRect/>
          </a:stretch>
        </p:blipFill>
        <p:spPr>
          <a:xfrm>
            <a:off x="4634045" y="3679931"/>
            <a:ext cx="2923907" cy="1097183"/>
          </a:xfrm>
          <a:prstGeom prst="rect">
            <a:avLst/>
          </a:prstGeom>
        </p:spPr>
      </p:pic>
      <p:grpSp>
        <p:nvGrpSpPr>
          <p:cNvPr id="11" name="Group 10">
            <a:extLst>
              <a:ext uri="{FF2B5EF4-FFF2-40B4-BE49-F238E27FC236}">
                <a16:creationId xmlns:a16="http://schemas.microsoft.com/office/drawing/2014/main" id="{FEF1733A-ECD9-4003-8CE6-BD1D3F522A3B}"/>
              </a:ext>
            </a:extLst>
          </p:cNvPr>
          <p:cNvGrpSpPr/>
          <p:nvPr/>
        </p:nvGrpSpPr>
        <p:grpSpPr>
          <a:xfrm>
            <a:off x="3563005" y="1010952"/>
            <a:ext cx="1542868" cy="3278216"/>
            <a:chOff x="3563005" y="1010952"/>
            <a:chExt cx="1542868" cy="3278216"/>
          </a:xfrm>
        </p:grpSpPr>
        <p:sp>
          <p:nvSpPr>
            <p:cNvPr id="9" name="Freeform: Shape 8">
              <a:extLst>
                <a:ext uri="{FF2B5EF4-FFF2-40B4-BE49-F238E27FC236}">
                  <a16:creationId xmlns:a16="http://schemas.microsoft.com/office/drawing/2014/main" id="{F2AFDF53-8F92-438B-8228-018DE0A6C2AE}"/>
                </a:ext>
              </a:extLst>
            </p:cNvPr>
            <p:cNvSpPr/>
            <p:nvPr/>
          </p:nvSpPr>
          <p:spPr>
            <a:xfrm>
              <a:off x="3771190" y="1010952"/>
              <a:ext cx="1334683" cy="1675453"/>
            </a:xfrm>
            <a:custGeom>
              <a:avLst/>
              <a:gdLst>
                <a:gd name="connsiteX0" fmla="*/ 1334683 w 1334683"/>
                <a:gd name="connsiteY0" fmla="*/ 0 h 1675453"/>
                <a:gd name="connsiteX1" fmla="*/ 1209734 w 1334683"/>
                <a:gd name="connsiteY1" fmla="*/ 17038 h 1675453"/>
                <a:gd name="connsiteX2" fmla="*/ 1141580 w 1334683"/>
                <a:gd name="connsiteY2" fmla="*/ 51115 h 1675453"/>
                <a:gd name="connsiteX3" fmla="*/ 1056388 w 1334683"/>
                <a:gd name="connsiteY3" fmla="*/ 85192 h 1675453"/>
                <a:gd name="connsiteX4" fmla="*/ 1033670 w 1334683"/>
                <a:gd name="connsiteY4" fmla="*/ 96551 h 1675453"/>
                <a:gd name="connsiteX5" fmla="*/ 1010952 w 1334683"/>
                <a:gd name="connsiteY5" fmla="*/ 119269 h 1675453"/>
                <a:gd name="connsiteX6" fmla="*/ 937118 w 1334683"/>
                <a:gd name="connsiteY6" fmla="*/ 147667 h 1675453"/>
                <a:gd name="connsiteX7" fmla="*/ 806490 w 1334683"/>
                <a:gd name="connsiteY7" fmla="*/ 210141 h 1675453"/>
                <a:gd name="connsiteX8" fmla="*/ 766733 w 1334683"/>
                <a:gd name="connsiteY8" fmla="*/ 249898 h 1675453"/>
                <a:gd name="connsiteX9" fmla="*/ 664502 w 1334683"/>
                <a:gd name="connsiteY9" fmla="*/ 301013 h 1675453"/>
                <a:gd name="connsiteX10" fmla="*/ 590668 w 1334683"/>
                <a:gd name="connsiteY10" fmla="*/ 340770 h 1675453"/>
                <a:gd name="connsiteX11" fmla="*/ 539553 w 1334683"/>
                <a:gd name="connsiteY11" fmla="*/ 386206 h 1675453"/>
                <a:gd name="connsiteX12" fmla="*/ 516835 w 1334683"/>
                <a:gd name="connsiteY12" fmla="*/ 403244 h 1675453"/>
                <a:gd name="connsiteX13" fmla="*/ 477078 w 1334683"/>
                <a:gd name="connsiteY13" fmla="*/ 414603 h 1675453"/>
                <a:gd name="connsiteX14" fmla="*/ 408924 w 1334683"/>
                <a:gd name="connsiteY14" fmla="*/ 471398 h 1675453"/>
                <a:gd name="connsiteX15" fmla="*/ 386206 w 1334683"/>
                <a:gd name="connsiteY15" fmla="*/ 482757 h 1675453"/>
                <a:gd name="connsiteX16" fmla="*/ 346450 w 1334683"/>
                <a:gd name="connsiteY16" fmla="*/ 511155 h 1675453"/>
                <a:gd name="connsiteX17" fmla="*/ 301014 w 1334683"/>
                <a:gd name="connsiteY17" fmla="*/ 533873 h 1675453"/>
                <a:gd name="connsiteX18" fmla="*/ 266937 w 1334683"/>
                <a:gd name="connsiteY18" fmla="*/ 562270 h 1675453"/>
                <a:gd name="connsiteX19" fmla="*/ 249898 w 1334683"/>
                <a:gd name="connsiteY19" fmla="*/ 573629 h 1675453"/>
                <a:gd name="connsiteX20" fmla="*/ 227180 w 1334683"/>
                <a:gd name="connsiteY20" fmla="*/ 590668 h 1675453"/>
                <a:gd name="connsiteX21" fmla="*/ 176065 w 1334683"/>
                <a:gd name="connsiteY21" fmla="*/ 704258 h 1675453"/>
                <a:gd name="connsiteX22" fmla="*/ 119270 w 1334683"/>
                <a:gd name="connsiteY22" fmla="*/ 772412 h 1675453"/>
                <a:gd name="connsiteX23" fmla="*/ 79513 w 1334683"/>
                <a:gd name="connsiteY23" fmla="*/ 806489 h 1675453"/>
                <a:gd name="connsiteX24" fmla="*/ 39757 w 1334683"/>
                <a:gd name="connsiteY24" fmla="*/ 851925 h 1675453"/>
                <a:gd name="connsiteX25" fmla="*/ 0 w 1334683"/>
                <a:gd name="connsiteY25" fmla="*/ 891682 h 1675453"/>
                <a:gd name="connsiteX26" fmla="*/ 5680 w 1334683"/>
                <a:gd name="connsiteY26" fmla="*/ 1448273 h 1675453"/>
                <a:gd name="connsiteX27" fmla="*/ 11359 w 1334683"/>
                <a:gd name="connsiteY27" fmla="*/ 1470991 h 1675453"/>
                <a:gd name="connsiteX28" fmla="*/ 56795 w 1334683"/>
                <a:gd name="connsiteY28" fmla="*/ 1488029 h 1675453"/>
                <a:gd name="connsiteX29" fmla="*/ 73834 w 1334683"/>
                <a:gd name="connsiteY29" fmla="*/ 1510747 h 1675453"/>
                <a:gd name="connsiteX30" fmla="*/ 90872 w 1334683"/>
                <a:gd name="connsiteY30" fmla="*/ 1527786 h 1675453"/>
                <a:gd name="connsiteX31" fmla="*/ 102231 w 1334683"/>
                <a:gd name="connsiteY31" fmla="*/ 1550504 h 1675453"/>
                <a:gd name="connsiteX32" fmla="*/ 113590 w 1334683"/>
                <a:gd name="connsiteY32" fmla="*/ 1567542 h 1675453"/>
                <a:gd name="connsiteX33" fmla="*/ 130629 w 1334683"/>
                <a:gd name="connsiteY33" fmla="*/ 1590260 h 1675453"/>
                <a:gd name="connsiteX34" fmla="*/ 159026 w 1334683"/>
                <a:gd name="connsiteY34" fmla="*/ 1595940 h 1675453"/>
                <a:gd name="connsiteX35" fmla="*/ 181744 w 1334683"/>
                <a:gd name="connsiteY35" fmla="*/ 1607299 h 1675453"/>
                <a:gd name="connsiteX36" fmla="*/ 221501 w 1334683"/>
                <a:gd name="connsiteY36" fmla="*/ 1647055 h 1675453"/>
                <a:gd name="connsiteX37" fmla="*/ 249898 w 1334683"/>
                <a:gd name="connsiteY37" fmla="*/ 1658414 h 1675453"/>
                <a:gd name="connsiteX38" fmla="*/ 272616 w 1334683"/>
                <a:gd name="connsiteY38" fmla="*/ 1669773 h 1675453"/>
                <a:gd name="connsiteX39" fmla="*/ 494117 w 1334683"/>
                <a:gd name="connsiteY39" fmla="*/ 1675453 h 167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34683" h="1675453">
                  <a:moveTo>
                    <a:pt x="1334683" y="0"/>
                  </a:moveTo>
                  <a:cubicBezTo>
                    <a:pt x="1293033" y="5679"/>
                    <a:pt x="1250370" y="6282"/>
                    <a:pt x="1209734" y="17038"/>
                  </a:cubicBezTo>
                  <a:cubicBezTo>
                    <a:pt x="1185180" y="23537"/>
                    <a:pt x="1166002" y="44137"/>
                    <a:pt x="1141580" y="51115"/>
                  </a:cubicBezTo>
                  <a:cubicBezTo>
                    <a:pt x="1085543" y="67126"/>
                    <a:pt x="1114151" y="56310"/>
                    <a:pt x="1056388" y="85192"/>
                  </a:cubicBezTo>
                  <a:cubicBezTo>
                    <a:pt x="1048815" y="88978"/>
                    <a:pt x="1039657" y="90564"/>
                    <a:pt x="1033670" y="96551"/>
                  </a:cubicBezTo>
                  <a:cubicBezTo>
                    <a:pt x="1026097" y="104124"/>
                    <a:pt x="1020417" y="114258"/>
                    <a:pt x="1010952" y="119269"/>
                  </a:cubicBezTo>
                  <a:cubicBezTo>
                    <a:pt x="987647" y="131607"/>
                    <a:pt x="962007" y="138956"/>
                    <a:pt x="937118" y="147667"/>
                  </a:cubicBezTo>
                  <a:cubicBezTo>
                    <a:pt x="884171" y="166199"/>
                    <a:pt x="858373" y="158258"/>
                    <a:pt x="806490" y="210141"/>
                  </a:cubicBezTo>
                  <a:cubicBezTo>
                    <a:pt x="793238" y="223393"/>
                    <a:pt x="782327" y="239502"/>
                    <a:pt x="766733" y="249898"/>
                  </a:cubicBezTo>
                  <a:cubicBezTo>
                    <a:pt x="748479" y="262067"/>
                    <a:pt x="694058" y="285366"/>
                    <a:pt x="664502" y="301013"/>
                  </a:cubicBezTo>
                  <a:cubicBezTo>
                    <a:pt x="639798" y="314092"/>
                    <a:pt x="611560" y="322199"/>
                    <a:pt x="590668" y="340770"/>
                  </a:cubicBezTo>
                  <a:cubicBezTo>
                    <a:pt x="573630" y="355915"/>
                    <a:pt x="556956" y="371481"/>
                    <a:pt x="539553" y="386206"/>
                  </a:cubicBezTo>
                  <a:cubicBezTo>
                    <a:pt x="532327" y="392320"/>
                    <a:pt x="525452" y="399327"/>
                    <a:pt x="516835" y="403244"/>
                  </a:cubicBezTo>
                  <a:cubicBezTo>
                    <a:pt x="504288" y="408947"/>
                    <a:pt x="490330" y="410817"/>
                    <a:pt x="477078" y="414603"/>
                  </a:cubicBezTo>
                  <a:cubicBezTo>
                    <a:pt x="448611" y="443070"/>
                    <a:pt x="449427" y="444396"/>
                    <a:pt x="408924" y="471398"/>
                  </a:cubicBezTo>
                  <a:cubicBezTo>
                    <a:pt x="401879" y="476094"/>
                    <a:pt x="393349" y="478211"/>
                    <a:pt x="386206" y="482757"/>
                  </a:cubicBezTo>
                  <a:cubicBezTo>
                    <a:pt x="372467" y="491500"/>
                    <a:pt x="360415" y="502776"/>
                    <a:pt x="346450" y="511155"/>
                  </a:cubicBezTo>
                  <a:cubicBezTo>
                    <a:pt x="331930" y="519867"/>
                    <a:pt x="314022" y="523033"/>
                    <a:pt x="301014" y="533873"/>
                  </a:cubicBezTo>
                  <a:cubicBezTo>
                    <a:pt x="289655" y="543339"/>
                    <a:pt x="278608" y="553192"/>
                    <a:pt x="266937" y="562270"/>
                  </a:cubicBezTo>
                  <a:cubicBezTo>
                    <a:pt x="261549" y="566461"/>
                    <a:pt x="255453" y="569661"/>
                    <a:pt x="249898" y="573629"/>
                  </a:cubicBezTo>
                  <a:cubicBezTo>
                    <a:pt x="242195" y="579131"/>
                    <a:pt x="234753" y="584988"/>
                    <a:pt x="227180" y="590668"/>
                  </a:cubicBezTo>
                  <a:cubicBezTo>
                    <a:pt x="217008" y="617794"/>
                    <a:pt x="192590" y="687733"/>
                    <a:pt x="176065" y="704258"/>
                  </a:cubicBezTo>
                  <a:cubicBezTo>
                    <a:pt x="104415" y="775908"/>
                    <a:pt x="174626" y="701242"/>
                    <a:pt x="119270" y="772412"/>
                  </a:cubicBezTo>
                  <a:cubicBezTo>
                    <a:pt x="97636" y="800227"/>
                    <a:pt x="106184" y="779818"/>
                    <a:pt x="79513" y="806489"/>
                  </a:cubicBezTo>
                  <a:cubicBezTo>
                    <a:pt x="65283" y="820719"/>
                    <a:pt x="53987" y="837695"/>
                    <a:pt x="39757" y="851925"/>
                  </a:cubicBezTo>
                  <a:cubicBezTo>
                    <a:pt x="-13255" y="904938"/>
                    <a:pt x="45440" y="831097"/>
                    <a:pt x="0" y="891682"/>
                  </a:cubicBezTo>
                  <a:cubicBezTo>
                    <a:pt x="1893" y="1077212"/>
                    <a:pt x="2043" y="1262769"/>
                    <a:pt x="5680" y="1448273"/>
                  </a:cubicBezTo>
                  <a:cubicBezTo>
                    <a:pt x="5833" y="1456077"/>
                    <a:pt x="6362" y="1464994"/>
                    <a:pt x="11359" y="1470991"/>
                  </a:cubicBezTo>
                  <a:cubicBezTo>
                    <a:pt x="19175" y="1480370"/>
                    <a:pt x="46039" y="1485340"/>
                    <a:pt x="56795" y="1488029"/>
                  </a:cubicBezTo>
                  <a:cubicBezTo>
                    <a:pt x="62475" y="1495602"/>
                    <a:pt x="67674" y="1503560"/>
                    <a:pt x="73834" y="1510747"/>
                  </a:cubicBezTo>
                  <a:cubicBezTo>
                    <a:pt x="79061" y="1516845"/>
                    <a:pt x="86204" y="1521250"/>
                    <a:pt x="90872" y="1527786"/>
                  </a:cubicBezTo>
                  <a:cubicBezTo>
                    <a:pt x="95793" y="1534676"/>
                    <a:pt x="98030" y="1543153"/>
                    <a:pt x="102231" y="1550504"/>
                  </a:cubicBezTo>
                  <a:cubicBezTo>
                    <a:pt x="105618" y="1556430"/>
                    <a:pt x="109623" y="1561988"/>
                    <a:pt x="113590" y="1567542"/>
                  </a:cubicBezTo>
                  <a:cubicBezTo>
                    <a:pt x="119092" y="1575245"/>
                    <a:pt x="122602" y="1585243"/>
                    <a:pt x="130629" y="1590260"/>
                  </a:cubicBezTo>
                  <a:cubicBezTo>
                    <a:pt x="138815" y="1595376"/>
                    <a:pt x="149560" y="1594047"/>
                    <a:pt x="159026" y="1595940"/>
                  </a:cubicBezTo>
                  <a:cubicBezTo>
                    <a:pt x="166599" y="1599726"/>
                    <a:pt x="175191" y="1601938"/>
                    <a:pt x="181744" y="1607299"/>
                  </a:cubicBezTo>
                  <a:cubicBezTo>
                    <a:pt x="196249" y="1619167"/>
                    <a:pt x="204100" y="1640095"/>
                    <a:pt x="221501" y="1647055"/>
                  </a:cubicBezTo>
                  <a:cubicBezTo>
                    <a:pt x="230967" y="1650841"/>
                    <a:pt x="240582" y="1654273"/>
                    <a:pt x="249898" y="1658414"/>
                  </a:cubicBezTo>
                  <a:cubicBezTo>
                    <a:pt x="257635" y="1661853"/>
                    <a:pt x="264171" y="1669170"/>
                    <a:pt x="272616" y="1669773"/>
                  </a:cubicBezTo>
                  <a:cubicBezTo>
                    <a:pt x="346286" y="1675035"/>
                    <a:pt x="420259" y="1675453"/>
                    <a:pt x="494117" y="1675453"/>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0BCF6764-850C-47E0-8370-F18D24F24D59}"/>
                </a:ext>
              </a:extLst>
            </p:cNvPr>
            <p:cNvSpPr/>
            <p:nvPr/>
          </p:nvSpPr>
          <p:spPr>
            <a:xfrm>
              <a:off x="3563005" y="2504661"/>
              <a:ext cx="1156662" cy="1784507"/>
            </a:xfrm>
            <a:custGeom>
              <a:avLst/>
              <a:gdLst>
                <a:gd name="connsiteX0" fmla="*/ 253621 w 1156662"/>
                <a:gd name="connsiteY0" fmla="*/ 0 h 1784507"/>
                <a:gd name="connsiteX1" fmla="*/ 236583 w 1156662"/>
                <a:gd name="connsiteY1" fmla="*/ 68154 h 1784507"/>
                <a:gd name="connsiteX2" fmla="*/ 208185 w 1156662"/>
                <a:gd name="connsiteY2" fmla="*/ 153346 h 1784507"/>
                <a:gd name="connsiteX3" fmla="*/ 185467 w 1156662"/>
                <a:gd name="connsiteY3" fmla="*/ 215821 h 1784507"/>
                <a:gd name="connsiteX4" fmla="*/ 162749 w 1156662"/>
                <a:gd name="connsiteY4" fmla="*/ 289655 h 1784507"/>
                <a:gd name="connsiteX5" fmla="*/ 134352 w 1156662"/>
                <a:gd name="connsiteY5" fmla="*/ 318052 h 1784507"/>
                <a:gd name="connsiteX6" fmla="*/ 122993 w 1156662"/>
                <a:gd name="connsiteY6" fmla="*/ 340770 h 1784507"/>
                <a:gd name="connsiteX7" fmla="*/ 111634 w 1156662"/>
                <a:gd name="connsiteY7" fmla="*/ 391886 h 1784507"/>
                <a:gd name="connsiteX8" fmla="*/ 88915 w 1156662"/>
                <a:gd name="connsiteY8" fmla="*/ 465719 h 1784507"/>
                <a:gd name="connsiteX9" fmla="*/ 71877 w 1156662"/>
                <a:gd name="connsiteY9" fmla="*/ 556591 h 1784507"/>
                <a:gd name="connsiteX10" fmla="*/ 60518 w 1156662"/>
                <a:gd name="connsiteY10" fmla="*/ 590668 h 1784507"/>
                <a:gd name="connsiteX11" fmla="*/ 37800 w 1156662"/>
                <a:gd name="connsiteY11" fmla="*/ 704258 h 1784507"/>
                <a:gd name="connsiteX12" fmla="*/ 15082 w 1156662"/>
                <a:gd name="connsiteY12" fmla="*/ 783771 h 1784507"/>
                <a:gd name="connsiteX13" fmla="*/ 43479 w 1156662"/>
                <a:gd name="connsiteY13" fmla="*/ 1266529 h 1784507"/>
                <a:gd name="connsiteX14" fmla="*/ 54838 w 1156662"/>
                <a:gd name="connsiteY14" fmla="*/ 1283568 h 1784507"/>
                <a:gd name="connsiteX15" fmla="*/ 60518 w 1156662"/>
                <a:gd name="connsiteY15" fmla="*/ 1317645 h 1784507"/>
                <a:gd name="connsiteX16" fmla="*/ 83236 w 1156662"/>
                <a:gd name="connsiteY16" fmla="*/ 1351722 h 1784507"/>
                <a:gd name="connsiteX17" fmla="*/ 100275 w 1156662"/>
                <a:gd name="connsiteY17" fmla="*/ 1385799 h 1784507"/>
                <a:gd name="connsiteX18" fmla="*/ 111634 w 1156662"/>
                <a:gd name="connsiteY18" fmla="*/ 1414196 h 1784507"/>
                <a:gd name="connsiteX19" fmla="*/ 134352 w 1156662"/>
                <a:gd name="connsiteY19" fmla="*/ 1425555 h 1784507"/>
                <a:gd name="connsiteX20" fmla="*/ 174108 w 1156662"/>
                <a:gd name="connsiteY20" fmla="*/ 1465312 h 1784507"/>
                <a:gd name="connsiteX21" fmla="*/ 185467 w 1156662"/>
                <a:gd name="connsiteY21" fmla="*/ 1482350 h 1784507"/>
                <a:gd name="connsiteX22" fmla="*/ 202506 w 1156662"/>
                <a:gd name="connsiteY22" fmla="*/ 1505068 h 1784507"/>
                <a:gd name="connsiteX23" fmla="*/ 213865 w 1156662"/>
                <a:gd name="connsiteY23" fmla="*/ 1527786 h 1784507"/>
                <a:gd name="connsiteX24" fmla="*/ 230903 w 1156662"/>
                <a:gd name="connsiteY24" fmla="*/ 1544825 h 1784507"/>
                <a:gd name="connsiteX25" fmla="*/ 242262 w 1156662"/>
                <a:gd name="connsiteY25" fmla="*/ 1561863 h 1784507"/>
                <a:gd name="connsiteX26" fmla="*/ 282019 w 1156662"/>
                <a:gd name="connsiteY26" fmla="*/ 1601620 h 1784507"/>
                <a:gd name="connsiteX27" fmla="*/ 293378 w 1156662"/>
                <a:gd name="connsiteY27" fmla="*/ 1624338 h 1784507"/>
                <a:gd name="connsiteX28" fmla="*/ 327455 w 1156662"/>
                <a:gd name="connsiteY28" fmla="*/ 1647056 h 1784507"/>
                <a:gd name="connsiteX29" fmla="*/ 344493 w 1156662"/>
                <a:gd name="connsiteY29" fmla="*/ 1652735 h 1784507"/>
                <a:gd name="connsiteX30" fmla="*/ 372891 w 1156662"/>
                <a:gd name="connsiteY30" fmla="*/ 1664094 h 1784507"/>
                <a:gd name="connsiteX31" fmla="*/ 395609 w 1156662"/>
                <a:gd name="connsiteY31" fmla="*/ 1675453 h 1784507"/>
                <a:gd name="connsiteX32" fmla="*/ 412647 w 1156662"/>
                <a:gd name="connsiteY32" fmla="*/ 1686812 h 1784507"/>
                <a:gd name="connsiteX33" fmla="*/ 435365 w 1156662"/>
                <a:gd name="connsiteY33" fmla="*/ 1692492 h 1784507"/>
                <a:gd name="connsiteX34" fmla="*/ 452404 w 1156662"/>
                <a:gd name="connsiteY34" fmla="*/ 1703851 h 1784507"/>
                <a:gd name="connsiteX35" fmla="*/ 475122 w 1156662"/>
                <a:gd name="connsiteY35" fmla="*/ 1715210 h 1784507"/>
                <a:gd name="connsiteX36" fmla="*/ 492160 w 1156662"/>
                <a:gd name="connsiteY36" fmla="*/ 1737928 h 1784507"/>
                <a:gd name="connsiteX37" fmla="*/ 526237 w 1156662"/>
                <a:gd name="connsiteY37" fmla="*/ 1743607 h 1784507"/>
                <a:gd name="connsiteX38" fmla="*/ 690943 w 1156662"/>
                <a:gd name="connsiteY38" fmla="*/ 1766325 h 1784507"/>
                <a:gd name="connsiteX39" fmla="*/ 855648 w 1156662"/>
                <a:gd name="connsiteY39" fmla="*/ 1783364 h 1784507"/>
                <a:gd name="connsiteX40" fmla="*/ 1156662 w 1156662"/>
                <a:gd name="connsiteY40" fmla="*/ 1783364 h 178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56662" h="1784507">
                  <a:moveTo>
                    <a:pt x="253621" y="0"/>
                  </a:moveTo>
                  <a:cubicBezTo>
                    <a:pt x="247126" y="32476"/>
                    <a:pt x="247899" y="32589"/>
                    <a:pt x="236583" y="68154"/>
                  </a:cubicBezTo>
                  <a:cubicBezTo>
                    <a:pt x="227507" y="96678"/>
                    <a:pt x="219302" y="125553"/>
                    <a:pt x="208185" y="153346"/>
                  </a:cubicBezTo>
                  <a:cubicBezTo>
                    <a:pt x="196519" y="182512"/>
                    <a:pt x="195188" y="184226"/>
                    <a:pt x="185467" y="215821"/>
                  </a:cubicBezTo>
                  <a:cubicBezTo>
                    <a:pt x="184034" y="220477"/>
                    <a:pt x="166986" y="282998"/>
                    <a:pt x="162749" y="289655"/>
                  </a:cubicBezTo>
                  <a:cubicBezTo>
                    <a:pt x="155562" y="300949"/>
                    <a:pt x="142570" y="307485"/>
                    <a:pt x="134352" y="318052"/>
                  </a:cubicBezTo>
                  <a:cubicBezTo>
                    <a:pt x="129154" y="324735"/>
                    <a:pt x="126779" y="333197"/>
                    <a:pt x="122993" y="340770"/>
                  </a:cubicBezTo>
                  <a:cubicBezTo>
                    <a:pt x="119207" y="357809"/>
                    <a:pt x="116131" y="375021"/>
                    <a:pt x="111634" y="391886"/>
                  </a:cubicBezTo>
                  <a:cubicBezTo>
                    <a:pt x="98522" y="441056"/>
                    <a:pt x="100565" y="412128"/>
                    <a:pt x="88915" y="465719"/>
                  </a:cubicBezTo>
                  <a:cubicBezTo>
                    <a:pt x="82368" y="495834"/>
                    <a:pt x="78707" y="526539"/>
                    <a:pt x="71877" y="556591"/>
                  </a:cubicBezTo>
                  <a:cubicBezTo>
                    <a:pt x="69223" y="568267"/>
                    <a:pt x="63603" y="579099"/>
                    <a:pt x="60518" y="590668"/>
                  </a:cubicBezTo>
                  <a:cubicBezTo>
                    <a:pt x="35065" y="686116"/>
                    <a:pt x="63804" y="595908"/>
                    <a:pt x="37800" y="704258"/>
                  </a:cubicBezTo>
                  <a:cubicBezTo>
                    <a:pt x="31367" y="731062"/>
                    <a:pt x="22655" y="757267"/>
                    <a:pt x="15082" y="783771"/>
                  </a:cubicBezTo>
                  <a:cubicBezTo>
                    <a:pt x="18082" y="864765"/>
                    <a:pt x="-35714" y="1127940"/>
                    <a:pt x="43479" y="1266529"/>
                  </a:cubicBezTo>
                  <a:cubicBezTo>
                    <a:pt x="46866" y="1272456"/>
                    <a:pt x="51052" y="1277888"/>
                    <a:pt x="54838" y="1283568"/>
                  </a:cubicBezTo>
                  <a:cubicBezTo>
                    <a:pt x="56731" y="1294927"/>
                    <a:pt x="56089" y="1307015"/>
                    <a:pt x="60518" y="1317645"/>
                  </a:cubicBezTo>
                  <a:cubicBezTo>
                    <a:pt x="65769" y="1330247"/>
                    <a:pt x="77131" y="1339512"/>
                    <a:pt x="83236" y="1351722"/>
                  </a:cubicBezTo>
                  <a:cubicBezTo>
                    <a:pt x="88916" y="1363081"/>
                    <a:pt x="95020" y="1374238"/>
                    <a:pt x="100275" y="1385799"/>
                  </a:cubicBezTo>
                  <a:cubicBezTo>
                    <a:pt x="104494" y="1395080"/>
                    <a:pt x="104999" y="1406456"/>
                    <a:pt x="111634" y="1414196"/>
                  </a:cubicBezTo>
                  <a:cubicBezTo>
                    <a:pt x="117144" y="1420624"/>
                    <a:pt x="127799" y="1420194"/>
                    <a:pt x="134352" y="1425555"/>
                  </a:cubicBezTo>
                  <a:cubicBezTo>
                    <a:pt x="148857" y="1437423"/>
                    <a:pt x="163712" y="1449718"/>
                    <a:pt x="174108" y="1465312"/>
                  </a:cubicBezTo>
                  <a:cubicBezTo>
                    <a:pt x="177894" y="1470991"/>
                    <a:pt x="181500" y="1476796"/>
                    <a:pt x="185467" y="1482350"/>
                  </a:cubicBezTo>
                  <a:cubicBezTo>
                    <a:pt x="190969" y="1490053"/>
                    <a:pt x="197489" y="1497041"/>
                    <a:pt x="202506" y="1505068"/>
                  </a:cubicBezTo>
                  <a:cubicBezTo>
                    <a:pt x="206993" y="1512248"/>
                    <a:pt x="208944" y="1520896"/>
                    <a:pt x="213865" y="1527786"/>
                  </a:cubicBezTo>
                  <a:cubicBezTo>
                    <a:pt x="218533" y="1534322"/>
                    <a:pt x="225761" y="1538655"/>
                    <a:pt x="230903" y="1544825"/>
                  </a:cubicBezTo>
                  <a:cubicBezTo>
                    <a:pt x="235273" y="1550069"/>
                    <a:pt x="237696" y="1556789"/>
                    <a:pt x="242262" y="1561863"/>
                  </a:cubicBezTo>
                  <a:cubicBezTo>
                    <a:pt x="254800" y="1575793"/>
                    <a:pt x="273637" y="1584857"/>
                    <a:pt x="282019" y="1601620"/>
                  </a:cubicBezTo>
                  <a:cubicBezTo>
                    <a:pt x="285805" y="1609193"/>
                    <a:pt x="287391" y="1618351"/>
                    <a:pt x="293378" y="1624338"/>
                  </a:cubicBezTo>
                  <a:cubicBezTo>
                    <a:pt x="303031" y="1633991"/>
                    <a:pt x="315521" y="1640426"/>
                    <a:pt x="327455" y="1647056"/>
                  </a:cubicBezTo>
                  <a:cubicBezTo>
                    <a:pt x="332688" y="1649963"/>
                    <a:pt x="338888" y="1650633"/>
                    <a:pt x="344493" y="1652735"/>
                  </a:cubicBezTo>
                  <a:cubicBezTo>
                    <a:pt x="354039" y="1656315"/>
                    <a:pt x="363575" y="1659953"/>
                    <a:pt x="372891" y="1664094"/>
                  </a:cubicBezTo>
                  <a:cubicBezTo>
                    <a:pt x="380628" y="1667533"/>
                    <a:pt x="388258" y="1671252"/>
                    <a:pt x="395609" y="1675453"/>
                  </a:cubicBezTo>
                  <a:cubicBezTo>
                    <a:pt x="401535" y="1678840"/>
                    <a:pt x="406373" y="1684123"/>
                    <a:pt x="412647" y="1686812"/>
                  </a:cubicBezTo>
                  <a:cubicBezTo>
                    <a:pt x="419822" y="1689887"/>
                    <a:pt x="427792" y="1690599"/>
                    <a:pt x="435365" y="1692492"/>
                  </a:cubicBezTo>
                  <a:cubicBezTo>
                    <a:pt x="441045" y="1696278"/>
                    <a:pt x="446477" y="1700464"/>
                    <a:pt x="452404" y="1703851"/>
                  </a:cubicBezTo>
                  <a:cubicBezTo>
                    <a:pt x="459755" y="1708052"/>
                    <a:pt x="468694" y="1709700"/>
                    <a:pt x="475122" y="1715210"/>
                  </a:cubicBezTo>
                  <a:cubicBezTo>
                    <a:pt x="482309" y="1721370"/>
                    <a:pt x="483885" y="1733331"/>
                    <a:pt x="492160" y="1737928"/>
                  </a:cubicBezTo>
                  <a:cubicBezTo>
                    <a:pt x="502227" y="1743520"/>
                    <a:pt x="515016" y="1741018"/>
                    <a:pt x="526237" y="1743607"/>
                  </a:cubicBezTo>
                  <a:cubicBezTo>
                    <a:pt x="637627" y="1769312"/>
                    <a:pt x="456925" y="1745051"/>
                    <a:pt x="690943" y="1766325"/>
                  </a:cubicBezTo>
                  <a:cubicBezTo>
                    <a:pt x="753758" y="1782030"/>
                    <a:pt x="742163" y="1780454"/>
                    <a:pt x="855648" y="1783364"/>
                  </a:cubicBezTo>
                  <a:cubicBezTo>
                    <a:pt x="955953" y="1785936"/>
                    <a:pt x="1056324" y="1783364"/>
                    <a:pt x="1156662" y="1783364"/>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 name="Picture 11">
            <a:extLst>
              <a:ext uri="{FF2B5EF4-FFF2-40B4-BE49-F238E27FC236}">
                <a16:creationId xmlns:a16="http://schemas.microsoft.com/office/drawing/2014/main" id="{C6F66879-7397-4F52-A31E-8F3544136A23}"/>
              </a:ext>
            </a:extLst>
          </p:cNvPr>
          <p:cNvPicPr>
            <a:picLocks noChangeAspect="1"/>
          </p:cNvPicPr>
          <p:nvPr/>
        </p:nvPicPr>
        <p:blipFill>
          <a:blip r:embed="rId7"/>
          <a:stretch>
            <a:fillRect/>
          </a:stretch>
        </p:blipFill>
        <p:spPr>
          <a:xfrm>
            <a:off x="2896546" y="5233236"/>
            <a:ext cx="7199717" cy="1227623"/>
          </a:xfrm>
          <a:prstGeom prst="rect">
            <a:avLst/>
          </a:prstGeom>
        </p:spPr>
      </p:pic>
    </p:spTree>
    <p:extLst>
      <p:ext uri="{BB962C8B-B14F-4D97-AF65-F5344CB8AC3E}">
        <p14:creationId xmlns:p14="http://schemas.microsoft.com/office/powerpoint/2010/main" val="8445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742F4A-0E24-4B6B-B2BC-6A5CF673B775}"/>
              </a:ext>
            </a:extLst>
          </p:cNvPr>
          <p:cNvPicPr>
            <a:picLocks noChangeAspect="1"/>
          </p:cNvPicPr>
          <p:nvPr/>
        </p:nvPicPr>
        <p:blipFill rotWithShape="1">
          <a:blip r:embed="rId2"/>
          <a:srcRect t="3960" r="1796" b="1372"/>
          <a:stretch/>
        </p:blipFill>
        <p:spPr>
          <a:xfrm>
            <a:off x="6837909" y="3429000"/>
            <a:ext cx="4832059" cy="2642161"/>
          </a:xfrm>
          <a:prstGeom prst="rect">
            <a:avLst/>
          </a:prstGeom>
        </p:spPr>
      </p:pic>
      <p:pic>
        <p:nvPicPr>
          <p:cNvPr id="3" name="Picture 2">
            <a:extLst>
              <a:ext uri="{FF2B5EF4-FFF2-40B4-BE49-F238E27FC236}">
                <a16:creationId xmlns:a16="http://schemas.microsoft.com/office/drawing/2014/main" id="{83AF1797-91F7-4406-8A88-A0F11BCFDD0B}"/>
              </a:ext>
            </a:extLst>
          </p:cNvPr>
          <p:cNvPicPr>
            <a:picLocks noChangeAspect="1"/>
          </p:cNvPicPr>
          <p:nvPr/>
        </p:nvPicPr>
        <p:blipFill>
          <a:blip r:embed="rId3"/>
          <a:stretch>
            <a:fillRect/>
          </a:stretch>
        </p:blipFill>
        <p:spPr>
          <a:xfrm>
            <a:off x="111143" y="461666"/>
            <a:ext cx="7886069" cy="2648395"/>
          </a:xfrm>
          <a:prstGeom prst="rect">
            <a:avLst/>
          </a:prstGeom>
        </p:spPr>
      </p:pic>
      <p:sp>
        <p:nvSpPr>
          <p:cNvPr id="4" name="Rectangle 3">
            <a:extLst>
              <a:ext uri="{FF2B5EF4-FFF2-40B4-BE49-F238E27FC236}">
                <a16:creationId xmlns:a16="http://schemas.microsoft.com/office/drawing/2014/main" id="{0D63D73C-4669-4F3D-A9F0-C1E61DA5F61F}"/>
              </a:ext>
            </a:extLst>
          </p:cNvPr>
          <p:cNvSpPr/>
          <p:nvPr/>
        </p:nvSpPr>
        <p:spPr>
          <a:xfrm>
            <a:off x="0" y="1"/>
            <a:ext cx="2975589" cy="461665"/>
          </a:xfrm>
          <a:prstGeom prst="rect">
            <a:avLst/>
          </a:prstGeom>
        </p:spPr>
        <p:txBody>
          <a:bodyPr wrap="square">
            <a:spAutoFit/>
          </a:bodyPr>
          <a:lstStyle/>
          <a:p>
            <a:r>
              <a:rPr lang="en-GB" sz="2400" dirty="0"/>
              <a:t>Sample Problem 25.06</a:t>
            </a:r>
          </a:p>
        </p:txBody>
      </p:sp>
    </p:spTree>
    <p:extLst>
      <p:ext uri="{BB962C8B-B14F-4D97-AF65-F5344CB8AC3E}">
        <p14:creationId xmlns:p14="http://schemas.microsoft.com/office/powerpoint/2010/main" val="46813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DAFF7-4471-462B-B6CB-659E61586324}"/>
              </a:ext>
            </a:extLst>
          </p:cNvPr>
          <p:cNvPicPr>
            <a:picLocks noChangeAspect="1"/>
          </p:cNvPicPr>
          <p:nvPr/>
        </p:nvPicPr>
        <p:blipFill>
          <a:blip r:embed="rId2"/>
          <a:stretch>
            <a:fillRect/>
          </a:stretch>
        </p:blipFill>
        <p:spPr>
          <a:xfrm>
            <a:off x="7054691" y="3323690"/>
            <a:ext cx="4997172" cy="271480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916EBA2-09A4-4B5B-8949-3EA721E83A6B}"/>
                  </a:ext>
                </a:extLst>
              </p:cNvPr>
              <p:cNvSpPr/>
              <p:nvPr/>
            </p:nvSpPr>
            <p:spPr>
              <a:xfrm>
                <a:off x="176818" y="2200110"/>
                <a:ext cx="9073273" cy="461665"/>
              </a:xfrm>
              <a:prstGeom prst="rect">
                <a:avLst/>
              </a:prstGeom>
            </p:spPr>
            <p:txBody>
              <a:bodyPr wrap="square">
                <a:spAutoFit/>
              </a:bodyPr>
              <a:lstStyle/>
              <a:p>
                <a:r>
                  <a:rPr lang="en-US" sz="2400" dirty="0"/>
                  <a:t>(a) What is the capacitance </a:t>
                </a:r>
                <a14:m>
                  <m:oMath xmlns:m="http://schemas.openxmlformats.org/officeDocument/2006/math">
                    <m:sSub>
                      <m:sSubPr>
                        <m:ctrlPr>
                          <a:rPr lang="en-US" sz="2400" i="1" smtClean="0">
                            <a:latin typeface="Cambria Math" panose="02040503050406030204" pitchFamily="18" charset="0"/>
                          </a:rPr>
                        </m:ctrlPr>
                      </m:sSubPr>
                      <m:e>
                        <m:r>
                          <a:rPr lang="en-GB" sz="2400" b="0" i="1" smtClean="0">
                            <a:latin typeface="Cambria Math" panose="02040503050406030204" pitchFamily="18" charset="0"/>
                          </a:rPr>
                          <m:t>𝐶</m:t>
                        </m:r>
                      </m:e>
                      <m:sub>
                        <m:r>
                          <a:rPr lang="en-GB" sz="2400" b="0" i="1" smtClean="0">
                            <a:latin typeface="Cambria Math" panose="02040503050406030204" pitchFamily="18" charset="0"/>
                          </a:rPr>
                          <m:t>𝑜</m:t>
                        </m:r>
                      </m:sub>
                    </m:sSub>
                  </m:oMath>
                </a14:m>
                <a:r>
                  <a:rPr lang="en-US" sz="2400" dirty="0"/>
                  <a:t> before the dielectric slab is inserted?</a:t>
                </a:r>
                <a:endParaRPr lang="en-GB" sz="2400" dirty="0"/>
              </a:p>
            </p:txBody>
          </p:sp>
        </mc:Choice>
        <mc:Fallback xmlns="">
          <p:sp>
            <p:nvSpPr>
              <p:cNvPr id="6" name="Rectangle 5">
                <a:extLst>
                  <a:ext uri="{FF2B5EF4-FFF2-40B4-BE49-F238E27FC236}">
                    <a16:creationId xmlns:a16="http://schemas.microsoft.com/office/drawing/2014/main" id="{E916EBA2-09A4-4B5B-8949-3EA721E83A6B}"/>
                  </a:ext>
                </a:extLst>
              </p:cNvPr>
              <p:cNvSpPr>
                <a:spLocks noRot="1" noChangeAspect="1" noMove="1" noResize="1" noEditPoints="1" noAdjustHandles="1" noChangeArrowheads="1" noChangeShapeType="1" noTextEdit="1"/>
              </p:cNvSpPr>
              <p:nvPr/>
            </p:nvSpPr>
            <p:spPr>
              <a:xfrm>
                <a:off x="176818" y="2200110"/>
                <a:ext cx="9073273" cy="461665"/>
              </a:xfrm>
              <a:prstGeom prst="rect">
                <a:avLst/>
              </a:prstGeom>
              <a:blipFill>
                <a:blip r:embed="rId3"/>
                <a:stretch>
                  <a:fillRect l="-1008" t="-10526" b="-2894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E893F384-6DE9-4D4B-845D-1FCE5E0CA2CE}"/>
              </a:ext>
            </a:extLst>
          </p:cNvPr>
          <p:cNvPicPr>
            <a:picLocks noChangeAspect="1"/>
          </p:cNvPicPr>
          <p:nvPr/>
        </p:nvPicPr>
        <p:blipFill>
          <a:blip r:embed="rId4"/>
          <a:stretch>
            <a:fillRect/>
          </a:stretch>
        </p:blipFill>
        <p:spPr>
          <a:xfrm>
            <a:off x="176818" y="2891138"/>
            <a:ext cx="6667727" cy="1331227"/>
          </a:xfrm>
          <a:prstGeom prst="rect">
            <a:avLst/>
          </a:prstGeom>
        </p:spPr>
      </p:pic>
      <p:sp>
        <p:nvSpPr>
          <p:cNvPr id="8" name="Rectangle 7">
            <a:extLst>
              <a:ext uri="{FF2B5EF4-FFF2-40B4-BE49-F238E27FC236}">
                <a16:creationId xmlns:a16="http://schemas.microsoft.com/office/drawing/2014/main" id="{19A88862-C680-4F53-9AC1-7C81260E035E}"/>
              </a:ext>
            </a:extLst>
          </p:cNvPr>
          <p:cNvSpPr/>
          <p:nvPr/>
        </p:nvSpPr>
        <p:spPr>
          <a:xfrm>
            <a:off x="176818" y="4794285"/>
            <a:ext cx="6294709" cy="461665"/>
          </a:xfrm>
          <a:prstGeom prst="rect">
            <a:avLst/>
          </a:prstGeom>
        </p:spPr>
        <p:txBody>
          <a:bodyPr wrap="square">
            <a:spAutoFit/>
          </a:bodyPr>
          <a:lstStyle/>
          <a:p>
            <a:r>
              <a:rPr lang="en-US" sz="2400" dirty="0"/>
              <a:t>(b) What free charge appears on the plates?</a:t>
            </a:r>
            <a:endParaRPr lang="en-GB" sz="2400" dirty="0"/>
          </a:p>
        </p:txBody>
      </p:sp>
      <p:pic>
        <p:nvPicPr>
          <p:cNvPr id="9" name="Picture 8">
            <a:extLst>
              <a:ext uri="{FF2B5EF4-FFF2-40B4-BE49-F238E27FC236}">
                <a16:creationId xmlns:a16="http://schemas.microsoft.com/office/drawing/2014/main" id="{D5EB0930-ADE8-499B-8F44-C88B8528F755}"/>
              </a:ext>
            </a:extLst>
          </p:cNvPr>
          <p:cNvPicPr>
            <a:picLocks noChangeAspect="1"/>
          </p:cNvPicPr>
          <p:nvPr/>
        </p:nvPicPr>
        <p:blipFill>
          <a:blip r:embed="rId5"/>
          <a:stretch>
            <a:fillRect/>
          </a:stretch>
        </p:blipFill>
        <p:spPr>
          <a:xfrm>
            <a:off x="176818" y="5519124"/>
            <a:ext cx="6667727" cy="929452"/>
          </a:xfrm>
          <a:prstGeom prst="rect">
            <a:avLst/>
          </a:prstGeom>
        </p:spPr>
      </p:pic>
      <p:grpSp>
        <p:nvGrpSpPr>
          <p:cNvPr id="11" name="Group 10">
            <a:extLst>
              <a:ext uri="{FF2B5EF4-FFF2-40B4-BE49-F238E27FC236}">
                <a16:creationId xmlns:a16="http://schemas.microsoft.com/office/drawing/2014/main" id="{3BA84B24-6BE7-41C5-9309-C4487995D49D}"/>
              </a:ext>
            </a:extLst>
          </p:cNvPr>
          <p:cNvGrpSpPr/>
          <p:nvPr/>
        </p:nvGrpSpPr>
        <p:grpSpPr>
          <a:xfrm>
            <a:off x="176818" y="97304"/>
            <a:ext cx="10504404" cy="463970"/>
            <a:chOff x="1501487" y="83787"/>
            <a:chExt cx="10504404" cy="463970"/>
          </a:xfrm>
        </p:grpSpPr>
        <p:pic>
          <p:nvPicPr>
            <p:cNvPr id="4" name="Picture 3">
              <a:extLst>
                <a:ext uri="{FF2B5EF4-FFF2-40B4-BE49-F238E27FC236}">
                  <a16:creationId xmlns:a16="http://schemas.microsoft.com/office/drawing/2014/main" id="{6011C267-9C18-4037-9AA2-B91298DC68A1}"/>
                </a:ext>
              </a:extLst>
            </p:cNvPr>
            <p:cNvPicPr>
              <a:picLocks noChangeAspect="1"/>
            </p:cNvPicPr>
            <p:nvPr/>
          </p:nvPicPr>
          <p:blipFill>
            <a:blip r:embed="rId6"/>
            <a:stretch>
              <a:fillRect/>
            </a:stretch>
          </p:blipFill>
          <p:spPr>
            <a:xfrm>
              <a:off x="2766385" y="183173"/>
              <a:ext cx="4078160" cy="364584"/>
            </a:xfrm>
            <a:prstGeom prst="rect">
              <a:avLst/>
            </a:prstGeom>
          </p:spPr>
        </p:pic>
        <p:pic>
          <p:nvPicPr>
            <p:cNvPr id="5" name="Picture 4">
              <a:extLst>
                <a:ext uri="{FF2B5EF4-FFF2-40B4-BE49-F238E27FC236}">
                  <a16:creationId xmlns:a16="http://schemas.microsoft.com/office/drawing/2014/main" id="{D3012617-394C-4FD6-8F91-31B0581398B4}"/>
                </a:ext>
              </a:extLst>
            </p:cNvPr>
            <p:cNvPicPr>
              <a:picLocks noChangeAspect="1"/>
            </p:cNvPicPr>
            <p:nvPr/>
          </p:nvPicPr>
          <p:blipFill>
            <a:blip r:embed="rId7"/>
            <a:stretch>
              <a:fillRect/>
            </a:stretch>
          </p:blipFill>
          <p:spPr>
            <a:xfrm>
              <a:off x="7008718" y="180868"/>
              <a:ext cx="4997173" cy="361864"/>
            </a:xfrm>
            <a:prstGeom prst="rect">
              <a:avLst/>
            </a:prstGeom>
          </p:spPr>
        </p:pic>
        <p:sp>
          <p:nvSpPr>
            <p:cNvPr id="10" name="TextBox 9">
              <a:extLst>
                <a:ext uri="{FF2B5EF4-FFF2-40B4-BE49-F238E27FC236}">
                  <a16:creationId xmlns:a16="http://schemas.microsoft.com/office/drawing/2014/main" id="{C73D2AF4-ECF9-4813-A667-49CADB58EEEE}"/>
                </a:ext>
              </a:extLst>
            </p:cNvPr>
            <p:cNvSpPr txBox="1"/>
            <p:nvPr/>
          </p:nvSpPr>
          <p:spPr>
            <a:xfrm>
              <a:off x="1501487" y="83787"/>
              <a:ext cx="1264898" cy="461665"/>
            </a:xfrm>
            <a:prstGeom prst="rect">
              <a:avLst/>
            </a:prstGeom>
            <a:noFill/>
          </p:spPr>
          <p:txBody>
            <a:bodyPr wrap="none" rtlCol="0">
              <a:spAutoFit/>
            </a:bodyPr>
            <a:lstStyle/>
            <a:p>
              <a:r>
                <a:rPr lang="en-GB" sz="2400" dirty="0"/>
                <a:t>We have</a:t>
              </a:r>
            </a:p>
          </p:txBody>
        </p:sp>
      </p:grpSp>
    </p:spTree>
    <p:extLst>
      <p:ext uri="{BB962C8B-B14F-4D97-AF65-F5344CB8AC3E}">
        <p14:creationId xmlns:p14="http://schemas.microsoft.com/office/powerpoint/2010/main" val="173341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7210D45-9991-43D4-8E62-FBDBBFE2ABF2}"/>
                  </a:ext>
                </a:extLst>
              </p:cNvPr>
              <p:cNvSpPr/>
              <p:nvPr/>
            </p:nvSpPr>
            <p:spPr>
              <a:xfrm>
                <a:off x="-2" y="105397"/>
                <a:ext cx="10745463" cy="461665"/>
              </a:xfrm>
              <a:prstGeom prst="rect">
                <a:avLst/>
              </a:prstGeom>
            </p:spPr>
            <p:txBody>
              <a:bodyPr wrap="square">
                <a:spAutoFit/>
              </a:bodyPr>
              <a:lstStyle/>
              <a:p>
                <a:r>
                  <a:rPr lang="en-US" sz="2400" dirty="0">
                    <a:cs typeface="Times New Roman" panose="02020603050405020304" pitchFamily="18" charset="0"/>
                  </a:rPr>
                  <a:t>(c )What is the electric field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GB" sz="2400" b="0" i="1" smtClean="0">
                            <a:latin typeface="Cambria Math" panose="02040503050406030204" pitchFamily="18" charset="0"/>
                            <a:cs typeface="Times New Roman" panose="02020603050405020304" pitchFamily="18" charset="0"/>
                          </a:rPr>
                          <m:t>𝐸</m:t>
                        </m:r>
                      </m:e>
                      <m:sub>
                        <m:r>
                          <a:rPr lang="en-GB" sz="2400" b="0" i="1" smtClean="0">
                            <a:latin typeface="Cambria Math" panose="02040503050406030204" pitchFamily="18" charset="0"/>
                            <a:cs typeface="Times New Roman" panose="02020603050405020304" pitchFamily="18" charset="0"/>
                          </a:rPr>
                          <m:t>𝑜</m:t>
                        </m:r>
                      </m:sub>
                    </m:sSub>
                  </m:oMath>
                </a14:m>
                <a:r>
                  <a:rPr lang="en-US" sz="2400" dirty="0">
                    <a:cs typeface="Times New Roman" panose="02020603050405020304" pitchFamily="18" charset="0"/>
                  </a:rPr>
                  <a:t>in the gaps between the plates and the dielectric slab?</a:t>
                </a:r>
                <a:endParaRPr lang="en-GB" sz="2400" dirty="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67210D45-9991-43D4-8E62-FBDBBFE2ABF2}"/>
                  </a:ext>
                </a:extLst>
              </p:cNvPr>
              <p:cNvSpPr>
                <a:spLocks noRot="1" noChangeAspect="1" noMove="1" noResize="1" noEditPoints="1" noAdjustHandles="1" noChangeArrowheads="1" noChangeShapeType="1" noTextEdit="1"/>
              </p:cNvSpPr>
              <p:nvPr/>
            </p:nvSpPr>
            <p:spPr>
              <a:xfrm>
                <a:off x="-2" y="105397"/>
                <a:ext cx="10745463" cy="461665"/>
              </a:xfrm>
              <a:prstGeom prst="rect">
                <a:avLst/>
              </a:prstGeom>
              <a:blipFill>
                <a:blip r:embed="rId2"/>
                <a:stretch>
                  <a:fillRect l="-851" t="-10526" r="-170" b="-28947"/>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5C0031B0-8E08-4FE7-AD97-063889154FEA}"/>
              </a:ext>
            </a:extLst>
          </p:cNvPr>
          <p:cNvPicPr>
            <a:picLocks noChangeAspect="1"/>
          </p:cNvPicPr>
          <p:nvPr/>
        </p:nvPicPr>
        <p:blipFill>
          <a:blip r:embed="rId3"/>
          <a:stretch>
            <a:fillRect/>
          </a:stretch>
        </p:blipFill>
        <p:spPr>
          <a:xfrm>
            <a:off x="1186035" y="1761002"/>
            <a:ext cx="4678017" cy="557372"/>
          </a:xfrm>
          <a:prstGeom prst="rect">
            <a:avLst/>
          </a:prstGeom>
        </p:spPr>
      </p:pic>
      <p:pic>
        <p:nvPicPr>
          <p:cNvPr id="4" name="Picture 3">
            <a:extLst>
              <a:ext uri="{FF2B5EF4-FFF2-40B4-BE49-F238E27FC236}">
                <a16:creationId xmlns:a16="http://schemas.microsoft.com/office/drawing/2014/main" id="{7EFB5445-25FC-48ED-A2E4-C16D65964C29}"/>
              </a:ext>
            </a:extLst>
          </p:cNvPr>
          <p:cNvPicPr>
            <a:picLocks noChangeAspect="1"/>
          </p:cNvPicPr>
          <p:nvPr/>
        </p:nvPicPr>
        <p:blipFill rotWithShape="1">
          <a:blip r:embed="rId4"/>
          <a:srcRect t="8172" b="3400"/>
          <a:stretch/>
        </p:blipFill>
        <p:spPr>
          <a:xfrm>
            <a:off x="874314" y="2782554"/>
            <a:ext cx="2246083" cy="741977"/>
          </a:xfrm>
          <a:prstGeom prst="rect">
            <a:avLst/>
          </a:prstGeom>
        </p:spPr>
      </p:pic>
      <p:pic>
        <p:nvPicPr>
          <p:cNvPr id="5" name="Picture 4">
            <a:extLst>
              <a:ext uri="{FF2B5EF4-FFF2-40B4-BE49-F238E27FC236}">
                <a16:creationId xmlns:a16="http://schemas.microsoft.com/office/drawing/2014/main" id="{1B875CDD-FA64-41DF-A17A-0047422912FA}"/>
              </a:ext>
            </a:extLst>
          </p:cNvPr>
          <p:cNvPicPr>
            <a:picLocks noChangeAspect="1"/>
          </p:cNvPicPr>
          <p:nvPr/>
        </p:nvPicPr>
        <p:blipFill>
          <a:blip r:embed="rId5"/>
          <a:stretch>
            <a:fillRect/>
          </a:stretch>
        </p:blipFill>
        <p:spPr>
          <a:xfrm>
            <a:off x="4505387" y="2507881"/>
            <a:ext cx="1754453" cy="1291321"/>
          </a:xfrm>
          <a:prstGeom prst="rect">
            <a:avLst/>
          </a:prstGeom>
        </p:spPr>
      </p:pic>
      <p:cxnSp>
        <p:nvCxnSpPr>
          <p:cNvPr id="7" name="Straight Arrow Connector 6">
            <a:extLst>
              <a:ext uri="{FF2B5EF4-FFF2-40B4-BE49-F238E27FC236}">
                <a16:creationId xmlns:a16="http://schemas.microsoft.com/office/drawing/2014/main" id="{02B51AC6-0636-4F33-9CB7-ED6A63DCBC1A}"/>
              </a:ext>
            </a:extLst>
          </p:cNvPr>
          <p:cNvCxnSpPr>
            <a:cxnSpLocks/>
            <a:stCxn id="4" idx="3"/>
            <a:endCxn id="5" idx="1"/>
          </p:cNvCxnSpPr>
          <p:nvPr/>
        </p:nvCxnSpPr>
        <p:spPr>
          <a:xfrm flipV="1">
            <a:off x="3120397" y="3153542"/>
            <a:ext cx="138499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F01E498-EB97-423D-9C98-8BB5712FDAF5}"/>
              </a:ext>
            </a:extLst>
          </p:cNvPr>
          <p:cNvPicPr>
            <a:picLocks noChangeAspect="1"/>
          </p:cNvPicPr>
          <p:nvPr/>
        </p:nvPicPr>
        <p:blipFill>
          <a:blip r:embed="rId6"/>
          <a:stretch>
            <a:fillRect/>
          </a:stretch>
        </p:blipFill>
        <p:spPr>
          <a:xfrm>
            <a:off x="450029" y="4307303"/>
            <a:ext cx="6768075" cy="143271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701D0B-8399-4533-9A41-824BEEF14AAD}"/>
                  </a:ext>
                </a:extLst>
              </p:cNvPr>
              <p:cNvSpPr txBox="1"/>
              <p:nvPr/>
            </p:nvSpPr>
            <p:spPr>
              <a:xfrm>
                <a:off x="1976981" y="1106850"/>
                <a:ext cx="2860591" cy="485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𝜃</m:t>
                      </m:r>
                      <m:r>
                        <a:rPr lang="en-GB" sz="2800" b="0" i="1" smtClean="0">
                          <a:latin typeface="Cambria Math" panose="02040503050406030204" pitchFamily="18" charset="0"/>
                          <a:ea typeface="Cambria Math" panose="02040503050406030204" pitchFamily="18" charset="0"/>
                        </a:rPr>
                        <m:t>=0 </m:t>
                      </m:r>
                      <m:r>
                        <a:rPr lang="en-GB" sz="2800" b="0" i="1" smtClean="0">
                          <a:latin typeface="Cambria Math" panose="02040503050406030204" pitchFamily="18" charset="0"/>
                          <a:ea typeface="Cambria Math" panose="02040503050406030204" pitchFamily="18" charset="0"/>
                        </a:rPr>
                        <m:t>𝑓𝑜𝑟</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rPr>
                        <m:t>𝐸</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𝑑</m:t>
                      </m:r>
                      <m:acc>
                        <m:accPr>
                          <m:chr m:val="⃗"/>
                          <m:ctrlPr>
                            <a:rPr lang="en-GB" sz="2800" b="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𝐴</m:t>
                          </m:r>
                        </m:e>
                      </m:acc>
                    </m:oMath>
                  </m:oMathPara>
                </a14:m>
                <a:endParaRPr lang="en-GB" sz="2800" dirty="0"/>
              </a:p>
            </p:txBody>
          </p:sp>
        </mc:Choice>
        <mc:Fallback xmlns="">
          <p:sp>
            <p:nvSpPr>
              <p:cNvPr id="12" name="TextBox 11">
                <a:extLst>
                  <a:ext uri="{FF2B5EF4-FFF2-40B4-BE49-F238E27FC236}">
                    <a16:creationId xmlns:a16="http://schemas.microsoft.com/office/drawing/2014/main" id="{09701D0B-8399-4533-9A41-824BEEF14AAD}"/>
                  </a:ext>
                </a:extLst>
              </p:cNvPr>
              <p:cNvSpPr txBox="1">
                <a:spLocks noRot="1" noChangeAspect="1" noMove="1" noResize="1" noEditPoints="1" noAdjustHandles="1" noChangeArrowheads="1" noChangeShapeType="1" noTextEdit="1"/>
              </p:cNvSpPr>
              <p:nvPr/>
            </p:nvSpPr>
            <p:spPr>
              <a:xfrm>
                <a:off x="1976981" y="1106850"/>
                <a:ext cx="2860591" cy="485967"/>
              </a:xfrm>
              <a:prstGeom prst="rect">
                <a:avLst/>
              </a:prstGeom>
              <a:blipFill>
                <a:blip r:embed="rId7"/>
                <a:stretch>
                  <a:fillRect/>
                </a:stretch>
              </a:blipFill>
            </p:spPr>
            <p:txBody>
              <a:bodyPr/>
              <a:lstStyle/>
              <a:p>
                <a:r>
                  <a:rPr lang="en-GB">
                    <a:noFill/>
                  </a:rPr>
                  <a:t> </a:t>
                </a:r>
              </a:p>
            </p:txBody>
          </p:sp>
        </mc:Fallback>
      </mc:AlternateContent>
      <p:sp>
        <p:nvSpPr>
          <p:cNvPr id="14" name="Rectangle 13">
            <a:extLst>
              <a:ext uri="{FF2B5EF4-FFF2-40B4-BE49-F238E27FC236}">
                <a16:creationId xmlns:a16="http://schemas.microsoft.com/office/drawing/2014/main" id="{936EA7A0-685A-4FC1-9F39-A5CED072E417}"/>
              </a:ext>
            </a:extLst>
          </p:cNvPr>
          <p:cNvSpPr/>
          <p:nvPr/>
        </p:nvSpPr>
        <p:spPr>
          <a:xfrm>
            <a:off x="151965" y="605853"/>
            <a:ext cx="3126177"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Gaussian surface I </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0DBAE15-0D44-4D8B-A769-84F473B9CE0A}"/>
                  </a:ext>
                </a:extLst>
              </p:cNvPr>
              <p:cNvSpPr/>
              <p:nvPr/>
            </p:nvSpPr>
            <p:spPr>
              <a:xfrm>
                <a:off x="7536419" y="4715692"/>
                <a:ext cx="3331975" cy="1569660"/>
              </a:xfrm>
              <a:prstGeom prst="rect">
                <a:avLst/>
              </a:prstGeom>
            </p:spPr>
            <p:txBody>
              <a:bodyPr wrap="square">
                <a:spAutoFit/>
              </a:bodyPr>
              <a:lstStyle/>
              <a:p>
                <a:r>
                  <a:rPr lang="en-US" sz="2400" dirty="0"/>
                  <a:t>We must put </a:t>
                </a:r>
                <a14:m>
                  <m:oMath xmlns:m="http://schemas.openxmlformats.org/officeDocument/2006/math">
                    <m:r>
                      <a:rPr lang="en-US" sz="2400" i="1" smtClean="0">
                        <a:latin typeface="Cambria Math" panose="02040503050406030204" pitchFamily="18" charset="0"/>
                        <a:ea typeface="Cambria Math" panose="02040503050406030204" pitchFamily="18" charset="0"/>
                      </a:rPr>
                      <m:t>𝜅</m:t>
                    </m:r>
                    <m:r>
                      <a:rPr lang="en-GB" sz="2400" b="0" i="1" smtClean="0">
                        <a:latin typeface="Cambria Math" panose="02040503050406030204" pitchFamily="18" charset="0"/>
                        <a:ea typeface="Cambria Math" panose="02040503050406030204" pitchFamily="18" charset="0"/>
                      </a:rPr>
                      <m:t>=1 </m:t>
                    </m:r>
                  </m:oMath>
                </a14:m>
                <a:r>
                  <a:rPr lang="en-US" sz="2400" dirty="0"/>
                  <a:t>here because Gaussian surface I does not pass through the dielectric</a:t>
                </a:r>
                <a:endParaRPr lang="en-GB" sz="2400" dirty="0"/>
              </a:p>
            </p:txBody>
          </p:sp>
        </mc:Choice>
        <mc:Fallback xmlns="">
          <p:sp>
            <p:nvSpPr>
              <p:cNvPr id="15" name="Rectangle 14">
                <a:extLst>
                  <a:ext uri="{FF2B5EF4-FFF2-40B4-BE49-F238E27FC236}">
                    <a16:creationId xmlns:a16="http://schemas.microsoft.com/office/drawing/2014/main" id="{50DBAE15-0D44-4D8B-A769-84F473B9CE0A}"/>
                  </a:ext>
                </a:extLst>
              </p:cNvPr>
              <p:cNvSpPr>
                <a:spLocks noRot="1" noChangeAspect="1" noMove="1" noResize="1" noEditPoints="1" noAdjustHandles="1" noChangeArrowheads="1" noChangeShapeType="1" noTextEdit="1"/>
              </p:cNvSpPr>
              <p:nvPr/>
            </p:nvSpPr>
            <p:spPr>
              <a:xfrm>
                <a:off x="7536419" y="4715692"/>
                <a:ext cx="3331975" cy="1569660"/>
              </a:xfrm>
              <a:prstGeom prst="rect">
                <a:avLst/>
              </a:prstGeom>
              <a:blipFill>
                <a:blip r:embed="rId8"/>
                <a:stretch>
                  <a:fillRect l="-2742" t="-3113" r="-1463" b="-8171"/>
                </a:stretch>
              </a:blipFill>
            </p:spPr>
            <p:txBody>
              <a:bodyPr/>
              <a:lstStyle/>
              <a:p>
                <a:r>
                  <a:rPr lang="en-GB">
                    <a:noFill/>
                  </a:rPr>
                  <a:t> </a:t>
                </a:r>
              </a:p>
            </p:txBody>
          </p:sp>
        </mc:Fallback>
      </mc:AlternateContent>
      <p:pic>
        <p:nvPicPr>
          <p:cNvPr id="22" name="Picture 21">
            <a:extLst>
              <a:ext uri="{FF2B5EF4-FFF2-40B4-BE49-F238E27FC236}">
                <a16:creationId xmlns:a16="http://schemas.microsoft.com/office/drawing/2014/main" id="{CDED5BD4-5775-4AB4-9A5F-1FF709D0E9CB}"/>
              </a:ext>
            </a:extLst>
          </p:cNvPr>
          <p:cNvPicPr>
            <a:picLocks noChangeAspect="1"/>
          </p:cNvPicPr>
          <p:nvPr/>
        </p:nvPicPr>
        <p:blipFill>
          <a:blip r:embed="rId9"/>
          <a:stretch>
            <a:fillRect/>
          </a:stretch>
        </p:blipFill>
        <p:spPr>
          <a:xfrm>
            <a:off x="6462113" y="938091"/>
            <a:ext cx="5628020" cy="3057521"/>
          </a:xfrm>
          <a:prstGeom prst="rect">
            <a:avLst/>
          </a:prstGeom>
        </p:spPr>
      </p:pic>
    </p:spTree>
    <p:extLst>
      <p:ext uri="{BB962C8B-B14F-4D97-AF65-F5344CB8AC3E}">
        <p14:creationId xmlns:p14="http://schemas.microsoft.com/office/powerpoint/2010/main" val="391717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anim calcmode="lin" valueType="num">
                                      <p:cBhvr>
                                        <p:cTn id="60" dur="1000" fill="hold"/>
                                        <p:tgtEl>
                                          <p:spTgt spid="8"/>
                                        </p:tgtEl>
                                        <p:attrNameLst>
                                          <p:attrName>ppt_x</p:attrName>
                                        </p:attrNameLst>
                                      </p:cBhvr>
                                      <p:tavLst>
                                        <p:tav tm="0">
                                          <p:val>
                                            <p:strVal val="#ppt_x"/>
                                          </p:val>
                                        </p:tav>
                                        <p:tav tm="100000">
                                          <p:val>
                                            <p:strVal val="#ppt_x"/>
                                          </p:val>
                                        </p:tav>
                                      </p:tavLst>
                                    </p:anim>
                                    <p:anim calcmode="lin" valueType="num">
                                      <p:cBhvr>
                                        <p:cTn id="6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BE199F4-BA3C-4DD1-9374-5A44EDAA0FF4}"/>
                  </a:ext>
                </a:extLst>
              </p:cNvPr>
              <p:cNvSpPr/>
              <p:nvPr/>
            </p:nvSpPr>
            <p:spPr>
              <a:xfrm>
                <a:off x="0" y="67556"/>
                <a:ext cx="8058937" cy="523220"/>
              </a:xfrm>
              <a:prstGeom prst="rect">
                <a:avLst/>
              </a:prstGeom>
            </p:spPr>
            <p:txBody>
              <a:bodyPr wrap="none">
                <a:spAutoFit/>
              </a:bodyPr>
              <a:lstStyle/>
              <a:p>
                <a:r>
                  <a:rPr lang="en-US" sz="2800" dirty="0"/>
                  <a:t>(d) What is the electric field </a:t>
                </a:r>
                <a14:m>
                  <m:oMath xmlns:m="http://schemas.openxmlformats.org/officeDocument/2006/math">
                    <m:sSub>
                      <m:sSubPr>
                        <m:ctrlPr>
                          <a:rPr lang="en-US" sz="2800" i="1" smtClean="0">
                            <a:latin typeface="Cambria Math" panose="02040503050406030204" pitchFamily="18" charset="0"/>
                          </a:rPr>
                        </m:ctrlPr>
                      </m:sSubPr>
                      <m:e>
                        <m:r>
                          <a:rPr lang="en-GB" sz="2800" b="0" i="1" smtClean="0">
                            <a:latin typeface="Cambria Math" panose="02040503050406030204" pitchFamily="18" charset="0"/>
                          </a:rPr>
                          <m:t>𝐸</m:t>
                        </m:r>
                      </m:e>
                      <m:sub>
                        <m:r>
                          <a:rPr lang="en-GB" sz="2800" b="0" i="1" smtClean="0">
                            <a:latin typeface="Cambria Math" panose="02040503050406030204" pitchFamily="18" charset="0"/>
                          </a:rPr>
                          <m:t>1</m:t>
                        </m:r>
                      </m:sub>
                    </m:sSub>
                  </m:oMath>
                </a14:m>
                <a:r>
                  <a:rPr lang="en-US" sz="2800" dirty="0"/>
                  <a:t> in the dielectric slab?</a:t>
                </a:r>
                <a:endParaRPr lang="en-GB" sz="2800" dirty="0"/>
              </a:p>
            </p:txBody>
          </p:sp>
        </mc:Choice>
        <mc:Fallback xmlns="">
          <p:sp>
            <p:nvSpPr>
              <p:cNvPr id="2" name="Rectangle 1">
                <a:extLst>
                  <a:ext uri="{FF2B5EF4-FFF2-40B4-BE49-F238E27FC236}">
                    <a16:creationId xmlns:a16="http://schemas.microsoft.com/office/drawing/2014/main" id="{3BE199F4-BA3C-4DD1-9374-5A44EDAA0FF4}"/>
                  </a:ext>
                </a:extLst>
              </p:cNvPr>
              <p:cNvSpPr>
                <a:spLocks noRot="1" noChangeAspect="1" noMove="1" noResize="1" noEditPoints="1" noAdjustHandles="1" noChangeArrowheads="1" noChangeShapeType="1" noTextEdit="1"/>
              </p:cNvSpPr>
              <p:nvPr/>
            </p:nvSpPr>
            <p:spPr>
              <a:xfrm>
                <a:off x="0" y="67556"/>
                <a:ext cx="8058937" cy="523220"/>
              </a:xfrm>
              <a:prstGeom prst="rect">
                <a:avLst/>
              </a:prstGeom>
              <a:blipFill>
                <a:blip r:embed="rId2"/>
                <a:stretch>
                  <a:fillRect l="-1513" t="-10465" b="-3255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6AC35A9A-233C-4BB8-9EBD-EAFCDDFBCDFF}"/>
              </a:ext>
            </a:extLst>
          </p:cNvPr>
          <p:cNvPicPr>
            <a:picLocks noChangeAspect="1"/>
          </p:cNvPicPr>
          <p:nvPr/>
        </p:nvPicPr>
        <p:blipFill>
          <a:blip r:embed="rId3"/>
          <a:stretch>
            <a:fillRect/>
          </a:stretch>
        </p:blipFill>
        <p:spPr>
          <a:xfrm>
            <a:off x="889818" y="2467228"/>
            <a:ext cx="4702629" cy="961772"/>
          </a:xfrm>
          <a:prstGeom prst="rect">
            <a:avLst/>
          </a:prstGeom>
        </p:spPr>
      </p:pic>
      <p:pic>
        <p:nvPicPr>
          <p:cNvPr id="4" name="Picture 3">
            <a:extLst>
              <a:ext uri="{FF2B5EF4-FFF2-40B4-BE49-F238E27FC236}">
                <a16:creationId xmlns:a16="http://schemas.microsoft.com/office/drawing/2014/main" id="{1EEC9C3F-7807-49D2-B780-D108E23A13DA}"/>
              </a:ext>
            </a:extLst>
          </p:cNvPr>
          <p:cNvPicPr>
            <a:picLocks noChangeAspect="1"/>
          </p:cNvPicPr>
          <p:nvPr/>
        </p:nvPicPr>
        <p:blipFill>
          <a:blip r:embed="rId4"/>
          <a:stretch>
            <a:fillRect/>
          </a:stretch>
        </p:blipFill>
        <p:spPr>
          <a:xfrm>
            <a:off x="889818" y="4179762"/>
            <a:ext cx="4632581" cy="142669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8E19175-369B-499C-B3B8-A24ABE6F0922}"/>
                  </a:ext>
                </a:extLst>
              </p:cNvPr>
              <p:cNvSpPr txBox="1"/>
              <p:nvPr/>
            </p:nvSpPr>
            <p:spPr>
              <a:xfrm>
                <a:off x="1338290" y="1400558"/>
                <a:ext cx="3307829" cy="485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𝜃</m:t>
                      </m:r>
                      <m:r>
                        <a:rPr lang="en-GB" sz="2800" b="0" i="1" smtClean="0">
                          <a:latin typeface="Cambria Math" panose="02040503050406030204" pitchFamily="18" charset="0"/>
                          <a:ea typeface="Cambria Math" panose="02040503050406030204" pitchFamily="18" charset="0"/>
                        </a:rPr>
                        <m:t>=180 </m:t>
                      </m:r>
                      <m:r>
                        <a:rPr lang="en-GB" sz="2800" b="0" i="1" smtClean="0">
                          <a:latin typeface="Cambria Math" panose="02040503050406030204" pitchFamily="18" charset="0"/>
                          <a:ea typeface="Cambria Math" panose="02040503050406030204" pitchFamily="18" charset="0"/>
                        </a:rPr>
                        <m:t>𝑓𝑜𝑟</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rPr>
                        <m:t>𝐸</m:t>
                      </m:r>
                      <m:r>
                        <a:rPr lang="en-GB" sz="280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ea typeface="Cambria Math" panose="02040503050406030204" pitchFamily="18" charset="0"/>
                        </a:rPr>
                        <m:t>𝑑</m:t>
                      </m:r>
                      <m:acc>
                        <m:accPr>
                          <m:chr m:val="⃗"/>
                          <m:ctrlPr>
                            <a:rPr lang="en-GB" sz="2800" b="0" i="1" smtClean="0">
                              <a:latin typeface="Cambria Math" panose="02040503050406030204" pitchFamily="18" charset="0"/>
                              <a:ea typeface="Cambria Math" panose="02040503050406030204" pitchFamily="18" charset="0"/>
                            </a:rPr>
                          </m:ctrlPr>
                        </m:accPr>
                        <m:e>
                          <m:r>
                            <a:rPr lang="en-GB" sz="2800" b="0" i="1" smtClean="0">
                              <a:latin typeface="Cambria Math" panose="02040503050406030204" pitchFamily="18" charset="0"/>
                              <a:ea typeface="Cambria Math" panose="02040503050406030204" pitchFamily="18" charset="0"/>
                            </a:rPr>
                            <m:t>𝐴</m:t>
                          </m:r>
                        </m:e>
                      </m:acc>
                    </m:oMath>
                  </m:oMathPara>
                </a14:m>
                <a:endParaRPr lang="en-GB" sz="2800" dirty="0"/>
              </a:p>
            </p:txBody>
          </p:sp>
        </mc:Choice>
        <mc:Fallback xmlns="">
          <p:sp>
            <p:nvSpPr>
              <p:cNvPr id="5" name="TextBox 4">
                <a:extLst>
                  <a:ext uri="{FF2B5EF4-FFF2-40B4-BE49-F238E27FC236}">
                    <a16:creationId xmlns:a16="http://schemas.microsoft.com/office/drawing/2014/main" id="{C8E19175-369B-499C-B3B8-A24ABE6F0922}"/>
                  </a:ext>
                </a:extLst>
              </p:cNvPr>
              <p:cNvSpPr txBox="1">
                <a:spLocks noRot="1" noChangeAspect="1" noMove="1" noResize="1" noEditPoints="1" noAdjustHandles="1" noChangeArrowheads="1" noChangeShapeType="1" noTextEdit="1"/>
              </p:cNvSpPr>
              <p:nvPr/>
            </p:nvSpPr>
            <p:spPr>
              <a:xfrm>
                <a:off x="1338290" y="1400558"/>
                <a:ext cx="3307829" cy="485967"/>
              </a:xfrm>
              <a:prstGeom prst="rect">
                <a:avLst/>
              </a:prstGeom>
              <a:blipFill>
                <a:blip r:embed="rId5"/>
                <a:stretch>
                  <a:fillRect/>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9ACB976B-976C-4D9C-B7E9-8CEFD25E03B9}"/>
              </a:ext>
            </a:extLst>
          </p:cNvPr>
          <p:cNvSpPr/>
          <p:nvPr/>
        </p:nvSpPr>
        <p:spPr>
          <a:xfrm>
            <a:off x="224282" y="747889"/>
            <a:ext cx="3355406" cy="523220"/>
          </a:xfrm>
          <a:prstGeom prst="rect">
            <a:avLst/>
          </a:prstGeom>
        </p:spPr>
        <p:txBody>
          <a:bodyPr wrap="none">
            <a:spAutoFit/>
          </a:bodyPr>
          <a:lstStyle/>
          <a:p>
            <a:r>
              <a:rPr lang="en-GB" sz="2800" b="1" dirty="0">
                <a:latin typeface="Times New Roman" panose="02020603050405020304" pitchFamily="18" charset="0"/>
                <a:cs typeface="Times New Roman" panose="02020603050405020304" pitchFamily="18" charset="0"/>
              </a:rPr>
              <a:t>Gaussian surface II </a:t>
            </a:r>
          </a:p>
        </p:txBody>
      </p:sp>
      <p:pic>
        <p:nvPicPr>
          <p:cNvPr id="7" name="Picture 6">
            <a:extLst>
              <a:ext uri="{FF2B5EF4-FFF2-40B4-BE49-F238E27FC236}">
                <a16:creationId xmlns:a16="http://schemas.microsoft.com/office/drawing/2014/main" id="{C250B776-DB31-4FA6-B53E-05CDDDFCB7B9}"/>
              </a:ext>
            </a:extLst>
          </p:cNvPr>
          <p:cNvPicPr>
            <a:picLocks noChangeAspect="1"/>
          </p:cNvPicPr>
          <p:nvPr/>
        </p:nvPicPr>
        <p:blipFill>
          <a:blip r:embed="rId6"/>
          <a:stretch>
            <a:fillRect/>
          </a:stretch>
        </p:blipFill>
        <p:spPr>
          <a:xfrm>
            <a:off x="5745172" y="1886525"/>
            <a:ext cx="6363865" cy="3457282"/>
          </a:xfrm>
          <a:prstGeom prst="rect">
            <a:avLst/>
          </a:prstGeom>
        </p:spPr>
      </p:pic>
    </p:spTree>
    <p:extLst>
      <p:ext uri="{BB962C8B-B14F-4D97-AF65-F5344CB8AC3E}">
        <p14:creationId xmlns:p14="http://schemas.microsoft.com/office/powerpoint/2010/main" val="19556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ADE020-11BD-4F6F-AF72-8D281DD988E6}"/>
              </a:ext>
            </a:extLst>
          </p:cNvPr>
          <p:cNvSpPr/>
          <p:nvPr/>
        </p:nvSpPr>
        <p:spPr>
          <a:xfrm>
            <a:off x="0" y="-28136"/>
            <a:ext cx="2646558" cy="707886"/>
          </a:xfrm>
          <a:prstGeom prst="rect">
            <a:avLst/>
          </a:prstGeom>
        </p:spPr>
        <p:txBody>
          <a:bodyPr wrap="none">
            <a:spAutoFit/>
          </a:bodyPr>
          <a:lstStyle/>
          <a:p>
            <a:r>
              <a:rPr lang="en-US" sz="4000" b="1" dirty="0">
                <a:solidFill>
                  <a:schemeClr val="accent1">
                    <a:lumMod val="75000"/>
                  </a:schemeClr>
                </a:solidFill>
                <a:latin typeface="Arial Rounded MT Bold" panose="020F0704030504030204" pitchFamily="34" charset="0"/>
              </a:rPr>
              <a:t>Capacitor</a:t>
            </a:r>
          </a:p>
        </p:txBody>
      </p:sp>
      <p:pic>
        <p:nvPicPr>
          <p:cNvPr id="5" name="Picture 4">
            <a:extLst>
              <a:ext uri="{FF2B5EF4-FFF2-40B4-BE49-F238E27FC236}">
                <a16:creationId xmlns:a16="http://schemas.microsoft.com/office/drawing/2014/main" id="{77F7F117-550F-456B-A5AD-F01990E74BA0}"/>
              </a:ext>
            </a:extLst>
          </p:cNvPr>
          <p:cNvPicPr>
            <a:picLocks noChangeAspect="1"/>
          </p:cNvPicPr>
          <p:nvPr/>
        </p:nvPicPr>
        <p:blipFill>
          <a:blip r:embed="rId2"/>
          <a:stretch>
            <a:fillRect/>
          </a:stretch>
        </p:blipFill>
        <p:spPr>
          <a:xfrm>
            <a:off x="160861" y="2040756"/>
            <a:ext cx="3049478" cy="2278312"/>
          </a:xfrm>
          <a:prstGeom prst="rect">
            <a:avLst/>
          </a:prstGeom>
        </p:spPr>
      </p:pic>
      <p:pic>
        <p:nvPicPr>
          <p:cNvPr id="6" name="Picture 5">
            <a:extLst>
              <a:ext uri="{FF2B5EF4-FFF2-40B4-BE49-F238E27FC236}">
                <a16:creationId xmlns:a16="http://schemas.microsoft.com/office/drawing/2014/main" id="{C2C5C24D-6C7C-408B-B856-ECF93E3C9B45}"/>
              </a:ext>
            </a:extLst>
          </p:cNvPr>
          <p:cNvPicPr>
            <a:picLocks noChangeAspect="1"/>
          </p:cNvPicPr>
          <p:nvPr/>
        </p:nvPicPr>
        <p:blipFill>
          <a:blip r:embed="rId3"/>
          <a:stretch>
            <a:fillRect/>
          </a:stretch>
        </p:blipFill>
        <p:spPr>
          <a:xfrm>
            <a:off x="3071619" y="1869574"/>
            <a:ext cx="4809024" cy="2620676"/>
          </a:xfrm>
          <a:prstGeom prst="rect">
            <a:avLst/>
          </a:prstGeom>
        </p:spPr>
      </p:pic>
      <p:pic>
        <p:nvPicPr>
          <p:cNvPr id="7" name="Picture 6">
            <a:extLst>
              <a:ext uri="{FF2B5EF4-FFF2-40B4-BE49-F238E27FC236}">
                <a16:creationId xmlns:a16="http://schemas.microsoft.com/office/drawing/2014/main" id="{B5795164-31AF-47EA-A4D5-C59FE74A931D}"/>
              </a:ext>
            </a:extLst>
          </p:cNvPr>
          <p:cNvPicPr>
            <a:picLocks noChangeAspect="1"/>
          </p:cNvPicPr>
          <p:nvPr/>
        </p:nvPicPr>
        <p:blipFill>
          <a:blip r:embed="rId4"/>
          <a:stretch>
            <a:fillRect/>
          </a:stretch>
        </p:blipFill>
        <p:spPr>
          <a:xfrm>
            <a:off x="8025997" y="2204279"/>
            <a:ext cx="4166453" cy="2465036"/>
          </a:xfrm>
          <a:prstGeom prst="rect">
            <a:avLst/>
          </a:prstGeom>
        </p:spPr>
      </p:pic>
      <p:sp>
        <p:nvSpPr>
          <p:cNvPr id="8" name="Rectangle 7">
            <a:extLst>
              <a:ext uri="{FF2B5EF4-FFF2-40B4-BE49-F238E27FC236}">
                <a16:creationId xmlns:a16="http://schemas.microsoft.com/office/drawing/2014/main" id="{703265C1-B5C9-490C-8BE6-A14E76CEE679}"/>
              </a:ext>
            </a:extLst>
          </p:cNvPr>
          <p:cNvSpPr/>
          <p:nvPr/>
        </p:nvSpPr>
        <p:spPr>
          <a:xfrm>
            <a:off x="171085" y="4916176"/>
            <a:ext cx="1916562" cy="461665"/>
          </a:xfrm>
          <a:prstGeom prst="rect">
            <a:avLst/>
          </a:prstGeom>
        </p:spPr>
        <p:txBody>
          <a:bodyPr wrap="square">
            <a:spAutoFit/>
          </a:bodyPr>
          <a:lstStyle/>
          <a:p>
            <a:r>
              <a:rPr lang="en-GB" sz="2400" dirty="0"/>
              <a:t>The symbol is</a:t>
            </a:r>
          </a:p>
        </p:txBody>
      </p:sp>
      <p:pic>
        <p:nvPicPr>
          <p:cNvPr id="9" name="Picture 8">
            <a:extLst>
              <a:ext uri="{FF2B5EF4-FFF2-40B4-BE49-F238E27FC236}">
                <a16:creationId xmlns:a16="http://schemas.microsoft.com/office/drawing/2014/main" id="{B9EE0738-43B8-4ED8-A30B-BC9527E39FAD}"/>
              </a:ext>
            </a:extLst>
          </p:cNvPr>
          <p:cNvPicPr>
            <a:picLocks noChangeAspect="1"/>
          </p:cNvPicPr>
          <p:nvPr/>
        </p:nvPicPr>
        <p:blipFill>
          <a:blip r:embed="rId5"/>
          <a:stretch>
            <a:fillRect/>
          </a:stretch>
        </p:blipFill>
        <p:spPr>
          <a:xfrm>
            <a:off x="2082776" y="4669315"/>
            <a:ext cx="1127563" cy="955385"/>
          </a:xfrm>
          <a:prstGeom prst="rect">
            <a:avLst/>
          </a:prstGeom>
        </p:spPr>
      </p:pic>
      <p:sp>
        <p:nvSpPr>
          <p:cNvPr id="13" name="TextBox 12">
            <a:extLst>
              <a:ext uri="{FF2B5EF4-FFF2-40B4-BE49-F238E27FC236}">
                <a16:creationId xmlns:a16="http://schemas.microsoft.com/office/drawing/2014/main" id="{4872316E-C070-4A7F-8FD1-E840A1B98166}"/>
              </a:ext>
            </a:extLst>
          </p:cNvPr>
          <p:cNvSpPr txBox="1"/>
          <p:nvPr/>
        </p:nvSpPr>
        <p:spPr>
          <a:xfrm>
            <a:off x="590843" y="681079"/>
            <a:ext cx="11099409" cy="830997"/>
          </a:xfrm>
          <a:prstGeom prst="rect">
            <a:avLst/>
          </a:prstGeom>
          <a:noFill/>
        </p:spPr>
        <p:txBody>
          <a:bodyPr wrap="square">
            <a:spAutoFit/>
          </a:bodyPr>
          <a:lstStyle/>
          <a:p>
            <a:r>
              <a:rPr lang="en-US" sz="2400" dirty="0"/>
              <a:t>● A capacitor consists of two isolated conductors (the plates) with charges +q and –q. Its capacitance C is defined from q = CV</a:t>
            </a:r>
          </a:p>
        </p:txBody>
      </p:sp>
    </p:spTree>
    <p:extLst>
      <p:ext uri="{BB962C8B-B14F-4D97-AF65-F5344CB8AC3E}">
        <p14:creationId xmlns:p14="http://schemas.microsoft.com/office/powerpoint/2010/main" val="299168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9C9E3-0708-41E1-B51E-A2454B0F2B76}"/>
              </a:ext>
            </a:extLst>
          </p:cNvPr>
          <p:cNvPicPr>
            <a:picLocks noChangeAspect="1"/>
          </p:cNvPicPr>
          <p:nvPr/>
        </p:nvPicPr>
        <p:blipFill>
          <a:blip r:embed="rId2"/>
          <a:stretch>
            <a:fillRect/>
          </a:stretch>
        </p:blipFill>
        <p:spPr>
          <a:xfrm>
            <a:off x="628425" y="723703"/>
            <a:ext cx="1768711" cy="764199"/>
          </a:xfrm>
          <a:prstGeom prst="rect">
            <a:avLst/>
          </a:prstGeom>
        </p:spPr>
      </p:pic>
      <p:sp>
        <p:nvSpPr>
          <p:cNvPr id="3" name="Rectangle 2">
            <a:extLst>
              <a:ext uri="{FF2B5EF4-FFF2-40B4-BE49-F238E27FC236}">
                <a16:creationId xmlns:a16="http://schemas.microsoft.com/office/drawing/2014/main" id="{55237815-9B6D-40C8-A8FE-9E8803C5E007}"/>
              </a:ext>
            </a:extLst>
          </p:cNvPr>
          <p:cNvSpPr/>
          <p:nvPr/>
        </p:nvSpPr>
        <p:spPr>
          <a:xfrm>
            <a:off x="2397136" y="656905"/>
            <a:ext cx="7197030" cy="954107"/>
          </a:xfrm>
          <a:prstGeom prst="rect">
            <a:avLst/>
          </a:prstGeom>
        </p:spPr>
        <p:txBody>
          <a:bodyPr wrap="square">
            <a:spAutoFit/>
          </a:bodyPr>
          <a:lstStyle/>
          <a:p>
            <a:r>
              <a:rPr lang="en-US" sz="2800" dirty="0">
                <a:solidFill>
                  <a:srgbClr val="231F20"/>
                </a:solidFill>
                <a:latin typeface="TimesTen-Roman"/>
              </a:rPr>
              <a:t>q the </a:t>
            </a:r>
            <a:r>
              <a:rPr lang="en-US" sz="2800" i="1" dirty="0">
                <a:solidFill>
                  <a:srgbClr val="231F20"/>
                </a:solidFill>
                <a:latin typeface="TimesTen-Italic"/>
              </a:rPr>
              <a:t>charge of a capacitor, V </a:t>
            </a:r>
            <a:r>
              <a:rPr lang="en-GB" sz="2800" dirty="0"/>
              <a:t>potential difference, C </a:t>
            </a:r>
            <a:r>
              <a:rPr lang="en-GB" sz="2800" b="1" dirty="0"/>
              <a:t>capacitance</a:t>
            </a:r>
            <a:r>
              <a:rPr lang="en-GB" sz="2800" dirty="0"/>
              <a:t> </a:t>
            </a:r>
            <a:r>
              <a:rPr lang="en-US" sz="2800" i="1" dirty="0">
                <a:solidFill>
                  <a:srgbClr val="231F20"/>
                </a:solidFill>
                <a:latin typeface="TimesTen-Italic"/>
              </a:rPr>
              <a:t> </a:t>
            </a:r>
            <a:endParaRPr lang="en-GB" sz="2800" dirty="0"/>
          </a:p>
        </p:txBody>
      </p:sp>
      <p:pic>
        <p:nvPicPr>
          <p:cNvPr id="4" name="Picture 3">
            <a:extLst>
              <a:ext uri="{FF2B5EF4-FFF2-40B4-BE49-F238E27FC236}">
                <a16:creationId xmlns:a16="http://schemas.microsoft.com/office/drawing/2014/main" id="{03905A6C-B6B2-4596-A825-62E139B4E974}"/>
              </a:ext>
            </a:extLst>
          </p:cNvPr>
          <p:cNvPicPr>
            <a:picLocks noChangeAspect="1"/>
          </p:cNvPicPr>
          <p:nvPr/>
        </p:nvPicPr>
        <p:blipFill>
          <a:blip r:embed="rId3"/>
          <a:stretch>
            <a:fillRect/>
          </a:stretch>
        </p:blipFill>
        <p:spPr>
          <a:xfrm>
            <a:off x="3128253" y="1779344"/>
            <a:ext cx="5402798" cy="370865"/>
          </a:xfrm>
          <a:prstGeom prst="rect">
            <a:avLst/>
          </a:prstGeom>
        </p:spPr>
      </p:pic>
      <p:sp>
        <p:nvSpPr>
          <p:cNvPr id="5" name="TextBox 4">
            <a:extLst>
              <a:ext uri="{FF2B5EF4-FFF2-40B4-BE49-F238E27FC236}">
                <a16:creationId xmlns:a16="http://schemas.microsoft.com/office/drawing/2014/main" id="{3E5B228B-255C-488B-ADCA-E82725088DB4}"/>
              </a:ext>
            </a:extLst>
          </p:cNvPr>
          <p:cNvSpPr txBox="1"/>
          <p:nvPr/>
        </p:nvSpPr>
        <p:spPr>
          <a:xfrm>
            <a:off x="492368" y="2689407"/>
            <a:ext cx="10185010" cy="1077218"/>
          </a:xfrm>
          <a:prstGeom prst="rect">
            <a:avLst/>
          </a:prstGeom>
          <a:noFill/>
        </p:spPr>
        <p:txBody>
          <a:bodyPr wrap="square" rtlCol="0">
            <a:spAutoFit/>
          </a:bodyPr>
          <a:lstStyle/>
          <a:p>
            <a:r>
              <a:rPr lang="en-US" sz="3200" b="1" dirty="0">
                <a:solidFill>
                  <a:schemeClr val="accent1">
                    <a:lumMod val="75000"/>
                  </a:schemeClr>
                </a:solidFill>
              </a:rPr>
              <a:t>Capacitance:</a:t>
            </a:r>
            <a:r>
              <a:rPr lang="en-US" sz="3200" dirty="0"/>
              <a:t> The capability of how much charge a capacitor can store. </a:t>
            </a:r>
          </a:p>
        </p:txBody>
      </p:sp>
    </p:spTree>
    <p:extLst>
      <p:ext uri="{BB962C8B-B14F-4D97-AF65-F5344CB8AC3E}">
        <p14:creationId xmlns:p14="http://schemas.microsoft.com/office/powerpoint/2010/main" val="33326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02EF8-D3EF-4C57-AF60-1B00B4405A43}"/>
              </a:ext>
            </a:extLst>
          </p:cNvPr>
          <p:cNvSpPr/>
          <p:nvPr/>
        </p:nvSpPr>
        <p:spPr>
          <a:xfrm>
            <a:off x="0" y="0"/>
            <a:ext cx="3907608" cy="523220"/>
          </a:xfrm>
          <a:prstGeom prst="rect">
            <a:avLst/>
          </a:prstGeom>
        </p:spPr>
        <p:txBody>
          <a:bodyPr wrap="none">
            <a:spAutoFit/>
          </a:bodyPr>
          <a:lstStyle/>
          <a:p>
            <a:r>
              <a:rPr lang="en-GB" sz="2800" dirty="0">
                <a:latin typeface="Arial Rounded MT Bold" panose="020F0704030504030204" pitchFamily="34" charset="0"/>
              </a:rPr>
              <a:t>Charging a Capacitor</a:t>
            </a:r>
          </a:p>
        </p:txBody>
      </p:sp>
      <p:pic>
        <p:nvPicPr>
          <p:cNvPr id="3" name="Picture 2">
            <a:extLst>
              <a:ext uri="{FF2B5EF4-FFF2-40B4-BE49-F238E27FC236}">
                <a16:creationId xmlns:a16="http://schemas.microsoft.com/office/drawing/2014/main" id="{7C36ADDB-5C5C-48FD-9C44-DC34F2EBA1CC}"/>
              </a:ext>
            </a:extLst>
          </p:cNvPr>
          <p:cNvPicPr>
            <a:picLocks noChangeAspect="1"/>
          </p:cNvPicPr>
          <p:nvPr/>
        </p:nvPicPr>
        <p:blipFill>
          <a:blip r:embed="rId2"/>
          <a:stretch>
            <a:fillRect/>
          </a:stretch>
        </p:blipFill>
        <p:spPr>
          <a:xfrm>
            <a:off x="8046240" y="108263"/>
            <a:ext cx="4070906" cy="2758875"/>
          </a:xfrm>
          <a:prstGeom prst="rect">
            <a:avLst/>
          </a:prstGeom>
        </p:spPr>
      </p:pic>
      <p:pic>
        <p:nvPicPr>
          <p:cNvPr id="4" name="Picture 3">
            <a:extLst>
              <a:ext uri="{FF2B5EF4-FFF2-40B4-BE49-F238E27FC236}">
                <a16:creationId xmlns:a16="http://schemas.microsoft.com/office/drawing/2014/main" id="{3F77B932-1C2F-462D-8F77-C923B8B64450}"/>
              </a:ext>
            </a:extLst>
          </p:cNvPr>
          <p:cNvPicPr>
            <a:picLocks noChangeAspect="1"/>
          </p:cNvPicPr>
          <p:nvPr/>
        </p:nvPicPr>
        <p:blipFill>
          <a:blip r:embed="rId3"/>
          <a:stretch>
            <a:fillRect/>
          </a:stretch>
        </p:blipFill>
        <p:spPr>
          <a:xfrm>
            <a:off x="6710291" y="3239941"/>
            <a:ext cx="5406855" cy="3103735"/>
          </a:xfrm>
          <a:prstGeom prst="rect">
            <a:avLst/>
          </a:prstGeom>
        </p:spPr>
      </p:pic>
      <p:sp>
        <p:nvSpPr>
          <p:cNvPr id="5" name="Rectangle 4">
            <a:extLst>
              <a:ext uri="{FF2B5EF4-FFF2-40B4-BE49-F238E27FC236}">
                <a16:creationId xmlns:a16="http://schemas.microsoft.com/office/drawing/2014/main" id="{824D4C0E-8983-45CA-B1E9-960D592DC88D}"/>
              </a:ext>
            </a:extLst>
          </p:cNvPr>
          <p:cNvSpPr/>
          <p:nvPr/>
        </p:nvSpPr>
        <p:spPr>
          <a:xfrm>
            <a:off x="-799" y="773716"/>
            <a:ext cx="7816814" cy="2246769"/>
          </a:xfrm>
          <a:prstGeom prst="rect">
            <a:avLst/>
          </a:prstGeom>
        </p:spPr>
        <p:txBody>
          <a:bodyPr wrap="square">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An electric circuit is a path through which charge can flow. A battery is a device that maintains a certain potential difference between its terminals by means of internal electrochemical reactions in which electric forces can move internal charge.</a:t>
            </a:r>
            <a:endParaRPr lang="en-GB" sz="28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DFE554B-FF30-439C-AD04-CA460580C95A}"/>
              </a:ext>
            </a:extLst>
          </p:cNvPr>
          <p:cNvSpPr/>
          <p:nvPr/>
        </p:nvSpPr>
        <p:spPr>
          <a:xfrm>
            <a:off x="0" y="3429000"/>
            <a:ext cx="6855387" cy="1815882"/>
          </a:xfrm>
          <a:prstGeom prst="rect">
            <a:avLst/>
          </a:prstGeom>
        </p:spPr>
        <p:txBody>
          <a:bodyPr wrap="square">
            <a:spAutoFit/>
          </a:bodyPr>
          <a:lstStyle/>
          <a:p>
            <a:pPr marL="4572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terminal of higher potential is labeled + and is often called the positive terminal; the terminal of lower potential is labeled - and is often called the negative terminal</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41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233669-A7CC-4B0F-9BCE-77AF854BD448}"/>
              </a:ext>
            </a:extLst>
          </p:cNvPr>
          <p:cNvPicPr>
            <a:picLocks noChangeAspect="1"/>
          </p:cNvPicPr>
          <p:nvPr/>
        </p:nvPicPr>
        <p:blipFill rotWithShape="1">
          <a:blip r:embed="rId2"/>
          <a:srcRect l="51149" t="51333" b="4694"/>
          <a:stretch/>
        </p:blipFill>
        <p:spPr>
          <a:xfrm>
            <a:off x="2565604" y="3029127"/>
            <a:ext cx="4029692" cy="2471561"/>
          </a:xfrm>
          <a:prstGeom prst="rect">
            <a:avLst/>
          </a:prstGeom>
        </p:spPr>
      </p:pic>
      <p:pic>
        <p:nvPicPr>
          <p:cNvPr id="5" name="Picture 9">
            <a:extLst>
              <a:ext uri="{FF2B5EF4-FFF2-40B4-BE49-F238E27FC236}">
                <a16:creationId xmlns:a16="http://schemas.microsoft.com/office/drawing/2014/main" id="{D863FFB5-C93B-4EE8-9A66-F9E627FC6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69969"/>
            <a:ext cx="926729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E712C94-1CEB-43C8-9317-AFA37A015BC1}"/>
              </a:ext>
            </a:extLst>
          </p:cNvPr>
          <p:cNvPicPr>
            <a:picLocks noChangeAspect="1"/>
          </p:cNvPicPr>
          <p:nvPr/>
        </p:nvPicPr>
        <p:blipFill rotWithShape="1">
          <a:blip r:embed="rId2"/>
          <a:srcRect r="50814" b="58014"/>
          <a:stretch/>
        </p:blipFill>
        <p:spPr>
          <a:xfrm>
            <a:off x="478307" y="-38629"/>
            <a:ext cx="5130000" cy="2983772"/>
          </a:xfrm>
          <a:prstGeom prst="rect">
            <a:avLst/>
          </a:prstGeom>
        </p:spPr>
      </p:pic>
      <p:pic>
        <p:nvPicPr>
          <p:cNvPr id="7" name="Picture 6">
            <a:extLst>
              <a:ext uri="{FF2B5EF4-FFF2-40B4-BE49-F238E27FC236}">
                <a16:creationId xmlns:a16="http://schemas.microsoft.com/office/drawing/2014/main" id="{58990D04-4DF9-414E-8C44-CBF979ABCD56}"/>
              </a:ext>
            </a:extLst>
          </p:cNvPr>
          <p:cNvPicPr>
            <a:picLocks noChangeAspect="1"/>
          </p:cNvPicPr>
          <p:nvPr/>
        </p:nvPicPr>
        <p:blipFill rotWithShape="1">
          <a:blip r:embed="rId2"/>
          <a:srcRect l="52655" b="57767"/>
          <a:stretch/>
        </p:blipFill>
        <p:spPr>
          <a:xfrm>
            <a:off x="6096000" y="19882"/>
            <a:ext cx="5130000" cy="3118025"/>
          </a:xfrm>
          <a:prstGeom prst="rect">
            <a:avLst/>
          </a:prstGeom>
        </p:spPr>
      </p:pic>
      <p:pic>
        <p:nvPicPr>
          <p:cNvPr id="8" name="Picture 7">
            <a:extLst>
              <a:ext uri="{FF2B5EF4-FFF2-40B4-BE49-F238E27FC236}">
                <a16:creationId xmlns:a16="http://schemas.microsoft.com/office/drawing/2014/main" id="{6ED2929C-86F6-4029-B300-9D653B8E8FFA}"/>
              </a:ext>
            </a:extLst>
          </p:cNvPr>
          <p:cNvPicPr>
            <a:picLocks noChangeAspect="1"/>
          </p:cNvPicPr>
          <p:nvPr/>
        </p:nvPicPr>
        <p:blipFill rotWithShape="1">
          <a:blip r:embed="rId2"/>
          <a:srcRect t="51749" r="50513" b="4278"/>
          <a:stretch/>
        </p:blipFill>
        <p:spPr>
          <a:xfrm>
            <a:off x="478307" y="3108788"/>
            <a:ext cx="5130000" cy="3105992"/>
          </a:xfrm>
          <a:prstGeom prst="rect">
            <a:avLst/>
          </a:prstGeom>
        </p:spPr>
      </p:pic>
      <p:sp>
        <p:nvSpPr>
          <p:cNvPr id="2" name="TextBox 1">
            <a:extLst>
              <a:ext uri="{FF2B5EF4-FFF2-40B4-BE49-F238E27FC236}">
                <a16:creationId xmlns:a16="http://schemas.microsoft.com/office/drawing/2014/main" id="{0FCC25EE-253B-4ADC-9EFF-A7C8242F30A5}"/>
              </a:ext>
            </a:extLst>
          </p:cNvPr>
          <p:cNvSpPr txBox="1"/>
          <p:nvPr/>
        </p:nvSpPr>
        <p:spPr>
          <a:xfrm>
            <a:off x="0" y="8397"/>
            <a:ext cx="1719072" cy="830997"/>
          </a:xfrm>
          <a:prstGeom prst="rect">
            <a:avLst/>
          </a:prstGeom>
          <a:solidFill>
            <a:schemeClr val="accent2"/>
          </a:solidFill>
        </p:spPr>
        <p:txBody>
          <a:bodyPr wrap="square" rtlCol="0">
            <a:spAutoFit/>
          </a:bodyPr>
          <a:lstStyle/>
          <a:p>
            <a:r>
              <a:rPr lang="en-GB" sz="2400" b="1" dirty="0">
                <a:latin typeface="Times New Roman" panose="02020603050405020304" pitchFamily="18" charset="0"/>
                <a:cs typeface="Times New Roman" panose="02020603050405020304" pitchFamily="18" charset="0"/>
              </a:rPr>
              <a:t>Charging Capacitor</a:t>
            </a:r>
          </a:p>
        </p:txBody>
      </p:sp>
    </p:spTree>
    <p:extLst>
      <p:ext uri="{BB962C8B-B14F-4D97-AF65-F5344CB8AC3E}">
        <p14:creationId xmlns:p14="http://schemas.microsoft.com/office/powerpoint/2010/main" val="400824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27847-D034-405B-8FFA-93F9521B220A}"/>
              </a:ext>
            </a:extLst>
          </p:cNvPr>
          <p:cNvPicPr>
            <a:picLocks noChangeAspect="1"/>
          </p:cNvPicPr>
          <p:nvPr/>
        </p:nvPicPr>
        <p:blipFill>
          <a:blip r:embed="rId2"/>
          <a:stretch>
            <a:fillRect/>
          </a:stretch>
        </p:blipFill>
        <p:spPr>
          <a:xfrm>
            <a:off x="1212350" y="58205"/>
            <a:ext cx="9755475" cy="6640017"/>
          </a:xfrm>
          <a:prstGeom prst="rect">
            <a:avLst/>
          </a:prstGeom>
        </p:spPr>
      </p:pic>
      <p:sp>
        <p:nvSpPr>
          <p:cNvPr id="3" name="TextBox 2">
            <a:extLst>
              <a:ext uri="{FF2B5EF4-FFF2-40B4-BE49-F238E27FC236}">
                <a16:creationId xmlns:a16="http://schemas.microsoft.com/office/drawing/2014/main" id="{9E52179A-5AB4-409B-BB4A-CE5D715064CC}"/>
              </a:ext>
            </a:extLst>
          </p:cNvPr>
          <p:cNvSpPr txBox="1"/>
          <p:nvPr/>
        </p:nvSpPr>
        <p:spPr>
          <a:xfrm>
            <a:off x="0" y="-38629"/>
            <a:ext cx="1818350" cy="830997"/>
          </a:xfrm>
          <a:prstGeom prst="rect">
            <a:avLst/>
          </a:prstGeom>
          <a:solidFill>
            <a:schemeClr val="accent2"/>
          </a:solidFill>
        </p:spPr>
        <p:txBody>
          <a:bodyPr wrap="square" rtlCol="0">
            <a:spAutoFit/>
          </a:bodyPr>
          <a:lstStyle/>
          <a:p>
            <a:r>
              <a:rPr lang="en-GB" sz="2400" b="1" dirty="0">
                <a:latin typeface="Times New Roman" panose="02020603050405020304" pitchFamily="18" charset="0"/>
                <a:cs typeface="Times New Roman" panose="02020603050405020304" pitchFamily="18" charset="0"/>
              </a:rPr>
              <a:t>Discharging Capacitor</a:t>
            </a:r>
          </a:p>
        </p:txBody>
      </p:sp>
    </p:spTree>
    <p:extLst>
      <p:ext uri="{BB962C8B-B14F-4D97-AF65-F5344CB8AC3E}">
        <p14:creationId xmlns:p14="http://schemas.microsoft.com/office/powerpoint/2010/main" val="6278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AA61D-CB6C-421F-8580-9813AA879377}"/>
              </a:ext>
            </a:extLst>
          </p:cNvPr>
          <p:cNvSpPr txBox="1"/>
          <p:nvPr/>
        </p:nvSpPr>
        <p:spPr>
          <a:xfrm>
            <a:off x="126609" y="1772419"/>
            <a:ext cx="11605846" cy="3970318"/>
          </a:xfrm>
          <a:prstGeom prst="rect">
            <a:avLst/>
          </a:prstGeom>
          <a:noFill/>
        </p:spPr>
        <p:txBody>
          <a:bodyPr wrap="square">
            <a:spAutoFit/>
          </a:bodyPr>
          <a:lstStyle/>
          <a:p>
            <a:endParaRPr lang="en-US" sz="3600" dirty="0"/>
          </a:p>
          <a:p>
            <a:pPr marL="742950" indent="-742950">
              <a:buAutoNum type="arabicParenBoth"/>
            </a:pPr>
            <a:r>
              <a:rPr lang="en-US" sz="3600" dirty="0"/>
              <a:t>Assume a charge q on the plates;</a:t>
            </a:r>
          </a:p>
          <a:p>
            <a:pPr marL="742950" indent="-742950">
              <a:buAutoNum type="arabicParenBoth"/>
            </a:pPr>
            <a:r>
              <a:rPr lang="en-US" sz="3600" dirty="0"/>
              <a:t>calculate the electric field E → between the  plates in terms of this charge, using Gauss’ law; </a:t>
            </a:r>
          </a:p>
          <a:p>
            <a:pPr marL="742950" indent="-742950">
              <a:buAutoNum type="arabicParenBoth"/>
            </a:pPr>
            <a:r>
              <a:rPr lang="en-US" sz="3600" dirty="0"/>
              <a:t>knowing E →, calculate the potential difference V between the plates from Eq. 24-18; (4) calculate C from Eq. 25-1</a:t>
            </a:r>
          </a:p>
        </p:txBody>
      </p:sp>
      <p:sp>
        <p:nvSpPr>
          <p:cNvPr id="5" name="TextBox 4">
            <a:extLst>
              <a:ext uri="{FF2B5EF4-FFF2-40B4-BE49-F238E27FC236}">
                <a16:creationId xmlns:a16="http://schemas.microsoft.com/office/drawing/2014/main" id="{3DCFB4C3-65FC-4AF2-85DA-BA33D76B95FD}"/>
              </a:ext>
            </a:extLst>
          </p:cNvPr>
          <p:cNvSpPr txBox="1"/>
          <p:nvPr/>
        </p:nvSpPr>
        <p:spPr>
          <a:xfrm>
            <a:off x="967152" y="708632"/>
            <a:ext cx="9358533" cy="707886"/>
          </a:xfrm>
          <a:prstGeom prst="rect">
            <a:avLst/>
          </a:prstGeom>
          <a:noFill/>
        </p:spPr>
        <p:txBody>
          <a:bodyPr wrap="square">
            <a:spAutoFit/>
          </a:bodyPr>
          <a:lstStyle/>
          <a:p>
            <a:r>
              <a:rPr lang="en-GB" sz="4000" b="1" dirty="0">
                <a:solidFill>
                  <a:srgbClr val="C00000"/>
                </a:solidFill>
                <a:latin typeface="Arial Rounded MT Bold" panose="020F0704030504030204" pitchFamily="34" charset="0"/>
              </a:rPr>
              <a:t>CALCULATING THE CAPACITANCE</a:t>
            </a:r>
          </a:p>
        </p:txBody>
      </p:sp>
    </p:spTree>
    <p:extLst>
      <p:ext uri="{BB962C8B-B14F-4D97-AF65-F5344CB8AC3E}">
        <p14:creationId xmlns:p14="http://schemas.microsoft.com/office/powerpoint/2010/main" val="1496600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45E7DE-FF6B-4704-B2A8-59BA8DA3196F}"/>
              </a:ext>
            </a:extLst>
          </p:cNvPr>
          <p:cNvPicPr>
            <a:picLocks noChangeAspect="1"/>
          </p:cNvPicPr>
          <p:nvPr/>
        </p:nvPicPr>
        <p:blipFill>
          <a:blip r:embed="rId2"/>
          <a:stretch>
            <a:fillRect/>
          </a:stretch>
        </p:blipFill>
        <p:spPr>
          <a:xfrm>
            <a:off x="0" y="0"/>
            <a:ext cx="12192000" cy="1771110"/>
          </a:xfrm>
          <a:prstGeom prst="rect">
            <a:avLst/>
          </a:prstGeom>
        </p:spPr>
      </p:pic>
      <p:sp>
        <p:nvSpPr>
          <p:cNvPr id="3" name="Rectangle 2">
            <a:extLst>
              <a:ext uri="{FF2B5EF4-FFF2-40B4-BE49-F238E27FC236}">
                <a16:creationId xmlns:a16="http://schemas.microsoft.com/office/drawing/2014/main" id="{38998389-A214-40C6-BB13-E5D2022EEBD4}"/>
              </a:ext>
            </a:extLst>
          </p:cNvPr>
          <p:cNvSpPr/>
          <p:nvPr/>
        </p:nvSpPr>
        <p:spPr>
          <a:xfrm>
            <a:off x="5637254" y="119698"/>
            <a:ext cx="3267241" cy="584775"/>
          </a:xfrm>
          <a:prstGeom prst="rect">
            <a:avLst/>
          </a:prstGeom>
        </p:spPr>
        <p:txBody>
          <a:bodyPr wrap="none">
            <a:spAutoFit/>
          </a:bodyPr>
          <a:lstStyle/>
          <a:p>
            <a:r>
              <a:rPr lang="en-GB" sz="3200" dirty="0"/>
              <a:t>(a) same; (b) same</a:t>
            </a:r>
          </a:p>
        </p:txBody>
      </p:sp>
      <p:sp>
        <p:nvSpPr>
          <p:cNvPr id="4" name="Rectangle 3">
            <a:extLst>
              <a:ext uri="{FF2B5EF4-FFF2-40B4-BE49-F238E27FC236}">
                <a16:creationId xmlns:a16="http://schemas.microsoft.com/office/drawing/2014/main" id="{173CC1FD-D270-40A7-B727-BFA2061F1CCF}"/>
              </a:ext>
            </a:extLst>
          </p:cNvPr>
          <p:cNvSpPr/>
          <p:nvPr/>
        </p:nvSpPr>
        <p:spPr>
          <a:xfrm>
            <a:off x="0" y="1880571"/>
            <a:ext cx="7174336" cy="584775"/>
          </a:xfrm>
          <a:prstGeom prst="rect">
            <a:avLst/>
          </a:prstGeom>
        </p:spPr>
        <p:txBody>
          <a:bodyPr wrap="none">
            <a:spAutoFit/>
          </a:bodyPr>
          <a:lstStyle/>
          <a:p>
            <a:r>
              <a:rPr lang="en-GB" sz="3200" dirty="0">
                <a:latin typeface="Arial Rounded MT Bold" panose="020F0704030504030204" pitchFamily="34" charset="0"/>
              </a:rPr>
              <a:t>CALCULATING THE CAPACITANCE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B63C50-9120-4EA4-AAA1-7530476F75D4}"/>
                  </a:ext>
                </a:extLst>
              </p:cNvPr>
              <p:cNvSpPr txBox="1"/>
              <p:nvPr/>
            </p:nvSpPr>
            <p:spPr>
              <a:xfrm>
                <a:off x="0" y="2465346"/>
                <a:ext cx="10848483" cy="1006366"/>
              </a:xfrm>
              <a:prstGeom prst="rect">
                <a:avLst/>
              </a:prstGeom>
              <a:noFill/>
            </p:spPr>
            <p:txBody>
              <a:bodyPr wrap="none" rtlCol="0">
                <a:spAutoFit/>
              </a:bodyPr>
              <a:lstStyle/>
              <a:p>
                <a:r>
                  <a:rPr lang="en-GB" sz="2800" dirty="0">
                    <a:latin typeface="Times New Roman" panose="02020603050405020304" pitchFamily="18" charset="0"/>
                    <a:cs typeface="Times New Roman" panose="02020603050405020304" pitchFamily="18" charset="0"/>
                  </a:rPr>
                  <a:t>First, we need Gauss’s law to calculate the Electric Field </a:t>
                </a:r>
                <a14:m>
                  <m:oMath xmlns:m="http://schemas.openxmlformats.org/officeDocument/2006/math">
                    <m:r>
                      <a:rPr lang="en-GB" sz="2800" b="0" i="1" smtClean="0">
                        <a:latin typeface="Cambria Math" panose="02040503050406030204" pitchFamily="18" charset="0"/>
                      </a:rPr>
                      <m:t>(</m:t>
                    </m:r>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oMath>
                </a14:m>
                <a:r>
                  <a:rPr lang="en-GB" sz="2800" dirty="0">
                    <a:latin typeface="Times New Roman" panose="02020603050405020304" pitchFamily="18" charset="0"/>
                    <a:cs typeface="Times New Roman" panose="02020603050405020304" pitchFamily="18" charset="0"/>
                  </a:rPr>
                  <a:t> between two</a:t>
                </a:r>
              </a:p>
              <a:p>
                <a:r>
                  <a:rPr lang="en-GB" sz="2800" dirty="0">
                    <a:latin typeface="Times New Roman" panose="02020603050405020304" pitchFamily="18" charset="0"/>
                    <a:cs typeface="Times New Roman" panose="02020603050405020304" pitchFamily="18" charset="0"/>
                  </a:rPr>
                  <a:t>plates of capacitor </a:t>
                </a:r>
              </a:p>
            </p:txBody>
          </p:sp>
        </mc:Choice>
        <mc:Fallback xmlns="">
          <p:sp>
            <p:nvSpPr>
              <p:cNvPr id="5" name="TextBox 4">
                <a:extLst>
                  <a:ext uri="{FF2B5EF4-FFF2-40B4-BE49-F238E27FC236}">
                    <a16:creationId xmlns:a16="http://schemas.microsoft.com/office/drawing/2014/main" id="{9BB63C50-9120-4EA4-AAA1-7530476F75D4}"/>
                  </a:ext>
                </a:extLst>
              </p:cNvPr>
              <p:cNvSpPr txBox="1">
                <a:spLocks noRot="1" noChangeAspect="1" noMove="1" noResize="1" noEditPoints="1" noAdjustHandles="1" noChangeArrowheads="1" noChangeShapeType="1" noTextEdit="1"/>
              </p:cNvSpPr>
              <p:nvPr/>
            </p:nvSpPr>
            <p:spPr>
              <a:xfrm>
                <a:off x="0" y="2465346"/>
                <a:ext cx="10848483" cy="1006366"/>
              </a:xfrm>
              <a:prstGeom prst="rect">
                <a:avLst/>
              </a:prstGeom>
              <a:blipFill>
                <a:blip r:embed="rId3"/>
                <a:stretch>
                  <a:fillRect l="-1124" t="-602" r="-112" b="-15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A3B0818-52C7-4550-B524-D69C1339D464}"/>
              </a:ext>
            </a:extLst>
          </p:cNvPr>
          <p:cNvPicPr>
            <a:picLocks noChangeAspect="1"/>
          </p:cNvPicPr>
          <p:nvPr/>
        </p:nvPicPr>
        <p:blipFill>
          <a:blip r:embed="rId4"/>
          <a:stretch>
            <a:fillRect/>
          </a:stretch>
        </p:blipFill>
        <p:spPr>
          <a:xfrm>
            <a:off x="4296133" y="2968529"/>
            <a:ext cx="2682239" cy="995793"/>
          </a:xfrm>
          <a:prstGeom prst="rect">
            <a:avLst/>
          </a:prstGeom>
        </p:spPr>
      </p:pic>
      <p:pic>
        <p:nvPicPr>
          <p:cNvPr id="7" name="Picture 6">
            <a:extLst>
              <a:ext uri="{FF2B5EF4-FFF2-40B4-BE49-F238E27FC236}">
                <a16:creationId xmlns:a16="http://schemas.microsoft.com/office/drawing/2014/main" id="{EE58A6FF-C91F-47DE-B00E-21BD421E4C77}"/>
              </a:ext>
            </a:extLst>
          </p:cNvPr>
          <p:cNvPicPr>
            <a:picLocks noChangeAspect="1"/>
          </p:cNvPicPr>
          <p:nvPr/>
        </p:nvPicPr>
        <p:blipFill>
          <a:blip r:embed="rId5"/>
          <a:stretch>
            <a:fillRect/>
          </a:stretch>
        </p:blipFill>
        <p:spPr>
          <a:xfrm>
            <a:off x="4671810" y="4887874"/>
            <a:ext cx="1930886" cy="547054"/>
          </a:xfrm>
          <a:prstGeom prst="rect">
            <a:avLst/>
          </a:prstGeom>
        </p:spPr>
      </p:pic>
      <p:sp>
        <p:nvSpPr>
          <p:cNvPr id="8" name="Rectangle 7">
            <a:extLst>
              <a:ext uri="{FF2B5EF4-FFF2-40B4-BE49-F238E27FC236}">
                <a16:creationId xmlns:a16="http://schemas.microsoft.com/office/drawing/2014/main" id="{20210AD6-D784-4813-8745-76B41DA32340}"/>
              </a:ext>
            </a:extLst>
          </p:cNvPr>
          <p:cNvSpPr/>
          <p:nvPr/>
        </p:nvSpPr>
        <p:spPr>
          <a:xfrm>
            <a:off x="7951349" y="3204815"/>
            <a:ext cx="4028667" cy="523220"/>
          </a:xfrm>
          <a:prstGeom prst="rect">
            <a:avLst/>
          </a:prstGeom>
        </p:spPr>
        <p:txBody>
          <a:bodyPr wrap="none">
            <a:spAutoFit/>
          </a:bodyPr>
          <a:lstStyle/>
          <a:p>
            <a:r>
              <a:rPr lang="en-GB" sz="2800" dirty="0">
                <a:latin typeface="Times New Roman" panose="02020603050405020304" pitchFamily="18" charset="0"/>
                <a:cs typeface="Times New Roman" panose="02020603050405020304" pitchFamily="18" charset="0"/>
              </a:rPr>
              <a:t>electric flux for enclosed q</a:t>
            </a:r>
          </a:p>
        </p:txBody>
      </p:sp>
      <p:grpSp>
        <p:nvGrpSpPr>
          <p:cNvPr id="22" name="Group 21">
            <a:extLst>
              <a:ext uri="{FF2B5EF4-FFF2-40B4-BE49-F238E27FC236}">
                <a16:creationId xmlns:a16="http://schemas.microsoft.com/office/drawing/2014/main" id="{CEC8FBCB-BE7B-46F1-B1F7-885FC73D678A}"/>
              </a:ext>
            </a:extLst>
          </p:cNvPr>
          <p:cNvGrpSpPr/>
          <p:nvPr/>
        </p:nvGrpSpPr>
        <p:grpSpPr>
          <a:xfrm>
            <a:off x="5282619" y="3668821"/>
            <a:ext cx="3568214" cy="234361"/>
            <a:chOff x="5282619" y="3668821"/>
            <a:chExt cx="3568214" cy="234361"/>
          </a:xfrm>
        </p:grpSpPr>
        <p:cxnSp>
          <p:nvCxnSpPr>
            <p:cNvPr id="10" name="Connector: Elbow 9">
              <a:extLst>
                <a:ext uri="{FF2B5EF4-FFF2-40B4-BE49-F238E27FC236}">
                  <a16:creationId xmlns:a16="http://schemas.microsoft.com/office/drawing/2014/main" id="{4768C973-4938-4557-8FB6-340DA2D29E81}"/>
                </a:ext>
              </a:extLst>
            </p:cNvPr>
            <p:cNvCxnSpPr>
              <a:cxnSpLocks/>
            </p:cNvCxnSpPr>
            <p:nvPr/>
          </p:nvCxnSpPr>
          <p:spPr>
            <a:xfrm flipV="1">
              <a:off x="5794683" y="3668821"/>
              <a:ext cx="3056150" cy="234361"/>
            </a:xfrm>
            <a:prstGeom prst="bentConnector3">
              <a:avLst>
                <a:gd name="adj1" fmla="val 10009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012C1D-3959-4E52-B44E-E192B96D7D59}"/>
                </a:ext>
              </a:extLst>
            </p:cNvPr>
            <p:cNvCxnSpPr/>
            <p:nvPr/>
          </p:nvCxnSpPr>
          <p:spPr>
            <a:xfrm>
              <a:off x="5282619" y="3728035"/>
              <a:ext cx="9091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40BA25D-7853-4FC6-9BDE-0120C6AE66A0}"/>
                </a:ext>
              </a:extLst>
            </p:cNvPr>
            <p:cNvCxnSpPr/>
            <p:nvPr/>
          </p:nvCxnSpPr>
          <p:spPr>
            <a:xfrm flipV="1">
              <a:off x="5797501" y="3728035"/>
              <a:ext cx="0" cy="175147"/>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803DB775-F07B-4EDF-BF3E-1E3C49D13403}"/>
              </a:ext>
            </a:extLst>
          </p:cNvPr>
          <p:cNvPicPr>
            <a:picLocks noChangeAspect="1"/>
          </p:cNvPicPr>
          <p:nvPr/>
        </p:nvPicPr>
        <p:blipFill>
          <a:blip r:embed="rId6"/>
          <a:stretch>
            <a:fillRect/>
          </a:stretch>
        </p:blipFill>
        <p:spPr>
          <a:xfrm>
            <a:off x="7188022" y="4265307"/>
            <a:ext cx="5003978" cy="2592693"/>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C1A122B-157F-42FD-8A30-092CE4AC879E}"/>
                  </a:ext>
                </a:extLst>
              </p:cNvPr>
              <p:cNvSpPr txBox="1"/>
              <p:nvPr/>
            </p:nvSpPr>
            <p:spPr>
              <a:xfrm>
                <a:off x="4671810" y="4265307"/>
                <a:ext cx="1349793" cy="624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𝐸</m:t>
                          </m:r>
                        </m:e>
                      </m:acc>
                      <m:r>
                        <a:rPr lang="en-GB" sz="3600" i="1">
                          <a:latin typeface="Cambria Math" panose="02040503050406030204" pitchFamily="18" charset="0"/>
                          <a:ea typeface="Cambria Math" panose="02040503050406030204" pitchFamily="18" charset="0"/>
                        </a:rPr>
                        <m:t>⇉</m:t>
                      </m:r>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𝐴</m:t>
                          </m:r>
                        </m:e>
                      </m:acc>
                    </m:oMath>
                  </m:oMathPara>
                </a14:m>
                <a:endParaRPr lang="en-GB" sz="3600" dirty="0"/>
              </a:p>
            </p:txBody>
          </p:sp>
        </mc:Choice>
        <mc:Fallback xmlns="">
          <p:sp>
            <p:nvSpPr>
              <p:cNvPr id="24" name="TextBox 23">
                <a:extLst>
                  <a:ext uri="{FF2B5EF4-FFF2-40B4-BE49-F238E27FC236}">
                    <a16:creationId xmlns:a16="http://schemas.microsoft.com/office/drawing/2014/main" id="{0C1A122B-157F-42FD-8A30-092CE4AC879E}"/>
                  </a:ext>
                </a:extLst>
              </p:cNvPr>
              <p:cNvSpPr txBox="1">
                <a:spLocks noRot="1" noChangeAspect="1" noMove="1" noResize="1" noEditPoints="1" noAdjustHandles="1" noChangeArrowheads="1" noChangeShapeType="1" noTextEdit="1"/>
              </p:cNvSpPr>
              <p:nvPr/>
            </p:nvSpPr>
            <p:spPr>
              <a:xfrm>
                <a:off x="4671810" y="4265307"/>
                <a:ext cx="1349793" cy="624915"/>
              </a:xfrm>
              <a:prstGeom prst="rect">
                <a:avLst/>
              </a:prstGeom>
              <a:blipFill>
                <a:blip r:embed="rId7"/>
                <a:stretch>
                  <a:fillRect/>
                </a:stretch>
              </a:blipFill>
            </p:spPr>
            <p:txBody>
              <a:bodyPr/>
              <a:lstStyle/>
              <a:p>
                <a:r>
                  <a:rPr lang="en-GB">
                    <a:noFill/>
                  </a:rPr>
                  <a:t> </a:t>
                </a:r>
              </a:p>
            </p:txBody>
          </p:sp>
        </mc:Fallback>
      </mc:AlternateContent>
      <p:pic>
        <p:nvPicPr>
          <p:cNvPr id="27" name="Picture 26">
            <a:extLst>
              <a:ext uri="{FF2B5EF4-FFF2-40B4-BE49-F238E27FC236}">
                <a16:creationId xmlns:a16="http://schemas.microsoft.com/office/drawing/2014/main" id="{095E4337-D8CA-4D87-B811-A0E1E7A6A2E5}"/>
              </a:ext>
            </a:extLst>
          </p:cNvPr>
          <p:cNvPicPr>
            <a:picLocks noChangeAspect="1"/>
          </p:cNvPicPr>
          <p:nvPr/>
        </p:nvPicPr>
        <p:blipFill rotWithShape="1">
          <a:blip r:embed="rId8"/>
          <a:srcRect t="17901" b="16014"/>
          <a:stretch/>
        </p:blipFill>
        <p:spPr>
          <a:xfrm>
            <a:off x="4707217" y="5832635"/>
            <a:ext cx="1853234" cy="925760"/>
          </a:xfrm>
          <a:prstGeom prst="rect">
            <a:avLst/>
          </a:prstGeom>
        </p:spPr>
      </p:pic>
    </p:spTree>
    <p:extLst>
      <p:ext uri="{BB962C8B-B14F-4D97-AF65-F5344CB8AC3E}">
        <p14:creationId xmlns:p14="http://schemas.microsoft.com/office/powerpoint/2010/main" val="41149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Definition of Capacitance Calculating the Capacitance - ppt video  online download">
            <a:extLst>
              <a:ext uri="{FF2B5EF4-FFF2-40B4-BE49-F238E27FC236}">
                <a16:creationId xmlns:a16="http://schemas.microsoft.com/office/drawing/2014/main" id="{DF0257D5-C53A-4AA1-BFD9-65EAD5AC0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228" y="0"/>
            <a:ext cx="10128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024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1884</TotalTime>
  <Words>595</Words>
  <Application>Microsoft Office PowerPoint</Application>
  <PresentationFormat>شاشة عريضة</PresentationFormat>
  <Paragraphs>56</Paragraphs>
  <Slides>18</Slides>
  <Notes>1</Notes>
  <HiddenSlides>0</HiddenSlides>
  <MMClips>0</MMClips>
  <ScaleCrop>false</ScaleCrop>
  <HeadingPairs>
    <vt:vector size="4" baseType="variant">
      <vt:variant>
        <vt:lpstr>نسق</vt:lpstr>
      </vt:variant>
      <vt:variant>
        <vt:i4>1</vt:i4>
      </vt:variant>
      <vt:variant>
        <vt:lpstr>عناوين الشرائح</vt:lpstr>
      </vt:variant>
      <vt:variant>
        <vt:i4>18</vt:i4>
      </vt:variant>
    </vt:vector>
  </HeadingPairs>
  <TitlesOfParts>
    <vt:vector size="19" baseType="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Alkhalifa</dc:creator>
  <cp:lastModifiedBy>Yonis Goie</cp:lastModifiedBy>
  <cp:revision>99</cp:revision>
  <dcterms:created xsi:type="dcterms:W3CDTF">2019-12-01T20:50:02Z</dcterms:created>
  <dcterms:modified xsi:type="dcterms:W3CDTF">2022-01-30T09:58:44Z</dcterms:modified>
</cp:coreProperties>
</file>